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5.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7" r:id="rId4"/>
    <p:sldMasterId id="2147483795" r:id="rId5"/>
    <p:sldMasterId id="2147483800" r:id="rId6"/>
    <p:sldMasterId id="2147483812" r:id="rId7"/>
  </p:sldMasterIdLst>
  <p:notesMasterIdLst>
    <p:notesMasterId r:id="rId145"/>
  </p:notesMasterIdLst>
  <p:handoutMasterIdLst>
    <p:handoutMasterId r:id="rId146"/>
  </p:handoutMasterIdLst>
  <p:sldIdLst>
    <p:sldId id="268" r:id="rId8"/>
    <p:sldId id="281" r:id="rId9"/>
    <p:sldId id="462" r:id="rId10"/>
    <p:sldId id="278" r:id="rId11"/>
    <p:sldId id="473" r:id="rId12"/>
    <p:sldId id="474" r:id="rId13"/>
    <p:sldId id="475" r:id="rId14"/>
    <p:sldId id="476" r:id="rId15"/>
    <p:sldId id="477" r:id="rId16"/>
    <p:sldId id="478" r:id="rId17"/>
    <p:sldId id="479" r:id="rId18"/>
    <p:sldId id="480" r:id="rId19"/>
    <p:sldId id="481" r:id="rId20"/>
    <p:sldId id="482" r:id="rId21"/>
    <p:sldId id="483" r:id="rId22"/>
    <p:sldId id="571" r:id="rId23"/>
    <p:sldId id="572" r:id="rId24"/>
    <p:sldId id="624" r:id="rId25"/>
    <p:sldId id="625" r:id="rId26"/>
    <p:sldId id="487" r:id="rId27"/>
    <p:sldId id="488" r:id="rId28"/>
    <p:sldId id="573" r:id="rId29"/>
    <p:sldId id="489" r:id="rId30"/>
    <p:sldId id="574" r:id="rId31"/>
    <p:sldId id="490" r:id="rId32"/>
    <p:sldId id="491" r:id="rId33"/>
    <p:sldId id="492" r:id="rId34"/>
    <p:sldId id="493" r:id="rId35"/>
    <p:sldId id="494" r:id="rId36"/>
    <p:sldId id="495" r:id="rId37"/>
    <p:sldId id="496" r:id="rId38"/>
    <p:sldId id="607" r:id="rId39"/>
    <p:sldId id="497" r:id="rId40"/>
    <p:sldId id="575" r:id="rId41"/>
    <p:sldId id="498" r:id="rId42"/>
    <p:sldId id="499" r:id="rId43"/>
    <p:sldId id="500" r:id="rId44"/>
    <p:sldId id="501" r:id="rId45"/>
    <p:sldId id="502" r:id="rId46"/>
    <p:sldId id="609" r:id="rId47"/>
    <p:sldId id="608" r:id="rId48"/>
    <p:sldId id="508" r:id="rId49"/>
    <p:sldId id="509" r:id="rId50"/>
    <p:sldId id="505" r:id="rId51"/>
    <p:sldId id="506" r:id="rId52"/>
    <p:sldId id="576" r:id="rId53"/>
    <p:sldId id="507" r:id="rId54"/>
    <p:sldId id="511" r:id="rId55"/>
    <p:sldId id="512" r:id="rId56"/>
    <p:sldId id="514" r:id="rId57"/>
    <p:sldId id="577" r:id="rId58"/>
    <p:sldId id="516" r:id="rId59"/>
    <p:sldId id="626" r:id="rId60"/>
    <p:sldId id="517" r:id="rId61"/>
    <p:sldId id="520" r:id="rId62"/>
    <p:sldId id="521" r:id="rId63"/>
    <p:sldId id="522" r:id="rId64"/>
    <p:sldId id="523" r:id="rId65"/>
    <p:sldId id="524" r:id="rId66"/>
    <p:sldId id="600" r:id="rId67"/>
    <p:sldId id="601" r:id="rId68"/>
    <p:sldId id="527" r:id="rId69"/>
    <p:sldId id="528" r:id="rId70"/>
    <p:sldId id="526" r:id="rId71"/>
    <p:sldId id="529" r:id="rId72"/>
    <p:sldId id="530" r:id="rId73"/>
    <p:sldId id="531" r:id="rId74"/>
    <p:sldId id="532" r:id="rId75"/>
    <p:sldId id="533" r:id="rId76"/>
    <p:sldId id="534" r:id="rId77"/>
    <p:sldId id="535" r:id="rId78"/>
    <p:sldId id="536" r:id="rId79"/>
    <p:sldId id="537" r:id="rId80"/>
    <p:sldId id="578" r:id="rId81"/>
    <p:sldId id="538" r:id="rId82"/>
    <p:sldId id="539" r:id="rId83"/>
    <p:sldId id="540" r:id="rId84"/>
    <p:sldId id="541" r:id="rId85"/>
    <p:sldId id="579" r:id="rId86"/>
    <p:sldId id="542" r:id="rId87"/>
    <p:sldId id="543" r:id="rId88"/>
    <p:sldId id="580" r:id="rId89"/>
    <p:sldId id="544" r:id="rId90"/>
    <p:sldId id="546" r:id="rId91"/>
    <p:sldId id="547" r:id="rId92"/>
    <p:sldId id="548" r:id="rId93"/>
    <p:sldId id="545" r:id="rId94"/>
    <p:sldId id="549" r:id="rId95"/>
    <p:sldId id="581" r:id="rId96"/>
    <p:sldId id="550" r:id="rId97"/>
    <p:sldId id="552" r:id="rId98"/>
    <p:sldId id="553" r:id="rId99"/>
    <p:sldId id="551" r:id="rId100"/>
    <p:sldId id="472" r:id="rId101"/>
    <p:sldId id="434" r:id="rId102"/>
    <p:sldId id="610" r:id="rId103"/>
    <p:sldId id="587" r:id="rId104"/>
    <p:sldId id="431" r:id="rId105"/>
    <p:sldId id="284" r:id="rId106"/>
    <p:sldId id="285" r:id="rId107"/>
    <p:sldId id="614" r:id="rId108"/>
    <p:sldId id="615" r:id="rId109"/>
    <p:sldId id="288" r:id="rId110"/>
    <p:sldId id="289" r:id="rId111"/>
    <p:sldId id="433" r:id="rId112"/>
    <p:sldId id="436" r:id="rId113"/>
    <p:sldId id="612" r:id="rId114"/>
    <p:sldId id="291" r:id="rId115"/>
    <p:sldId id="592" r:id="rId116"/>
    <p:sldId id="469" r:id="rId117"/>
    <p:sldId id="432" r:id="rId118"/>
    <p:sldId id="437" r:id="rId119"/>
    <p:sldId id="593" r:id="rId120"/>
    <p:sldId id="435" r:id="rId121"/>
    <p:sldId id="613" r:id="rId122"/>
    <p:sldId id="438" r:id="rId123"/>
    <p:sldId id="468" r:id="rId124"/>
    <p:sldId id="470" r:id="rId125"/>
    <p:sldId id="447" r:id="rId126"/>
    <p:sldId id="596" r:id="rId127"/>
    <p:sldId id="597" r:id="rId128"/>
    <p:sldId id="598" r:id="rId129"/>
    <p:sldId id="599" r:id="rId130"/>
    <p:sldId id="449" r:id="rId131"/>
    <p:sldId id="616" r:id="rId132"/>
    <p:sldId id="441" r:id="rId133"/>
    <p:sldId id="617" r:id="rId134"/>
    <p:sldId id="618" r:id="rId135"/>
    <p:sldId id="611" r:id="rId136"/>
    <p:sldId id="619" r:id="rId137"/>
    <p:sldId id="620" r:id="rId138"/>
    <p:sldId id="621" r:id="rId139"/>
    <p:sldId id="458" r:id="rId140"/>
    <p:sldId id="465" r:id="rId141"/>
    <p:sldId id="460" r:id="rId142"/>
    <p:sldId id="622" r:id="rId143"/>
    <p:sldId id="623" r:id="rId144"/>
  </p:sldIdLst>
  <p:sldSz cx="12192000" cy="6858000"/>
  <p:notesSz cx="7010400" cy="9296400"/>
  <p:embeddedFontLst>
    <p:embeddedFont>
      <p:font typeface="Century Gothic" panose="020B0502020202020204" pitchFamily="34" charset="0"/>
      <p:regular r:id="rId147"/>
      <p:bold r:id="rId148"/>
      <p:italic r:id="rId149"/>
      <p:boldItalic r:id="rId150"/>
    </p:embeddedFont>
    <p:embeddedFont>
      <p:font typeface="Franklin Gothic Book" panose="020B0503020102020204" pitchFamily="34" charset="0"/>
      <p:regular r:id="rId151"/>
      <p:italic r:id="rId152"/>
    </p:embeddedFont>
    <p:embeddedFont>
      <p:font typeface="MS PGothic" panose="020B0600070205080204" pitchFamily="34" charset="-128"/>
      <p:regular r:id="rId153"/>
    </p:embeddedFont>
    <p:embeddedFont>
      <p:font typeface="Open Sans" panose="020B0606030504020204" pitchFamily="34" charset="0"/>
      <p:regular r:id="rId154"/>
      <p:bold r:id="rId155"/>
      <p:italic r:id="rId156"/>
      <p:boldItalic r:id="rId157"/>
    </p:embeddedFont>
    <p:embeddedFont>
      <p:font typeface="Source Sans 3"/>
      <p:regular r:id="rId158"/>
      <p:bold r:id="rId159"/>
      <p:italic r:id="rId160"/>
      <p:boldItalic r:id="rId161"/>
    </p:embeddedFont>
    <p:embeddedFont>
      <p:font typeface="Source Sans Pro" panose="020B0503030403020204" pitchFamily="34" charset="0"/>
      <p:regular r:id="rId162"/>
      <p:bold r:id="rId163"/>
      <p:italic r:id="rId164"/>
      <p:boldItalic r:id="rId165"/>
    </p:embeddedFont>
    <p:embeddedFont>
      <p:font typeface="Source Sans Pro SemiBold" panose="020B0603030403020204" pitchFamily="34" charset="0"/>
      <p:bold r:id="rId166"/>
    </p:embeddedFont>
    <p:embeddedFont>
      <p:font typeface="Source Sans Pro SemiBold" panose="020B0603030403020204" pitchFamily="34" charset="0"/>
      <p:bold r:id="rId1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44" userDrawn="1">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y, Jonathan" initials="DJ" lastIdx="1" clrIdx="0">
    <p:extLst>
      <p:ext uri="{19B8F6BF-5375-455C-9EA6-DF929625EA0E}">
        <p15:presenceInfo xmlns:p15="http://schemas.microsoft.com/office/powerpoint/2012/main" userId="Duy, Jonath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46"/>
    <a:srgbClr val="0E3F75"/>
    <a:srgbClr val="008E51"/>
    <a:srgbClr val="F383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8445BD-1236-BA87-FF18-E434DFAEA9CD}" v="14" dt="2025-09-11T18:57:30.589"/>
    <p1510:client id="{55A1DDE0-B377-7340-1C25-0E98897C47BC}" v="30" dt="2025-09-10T19:30:19.808"/>
    <p1510:client id="{A1F5404A-1AAA-E039-4387-38D40C3D8369}" v="4" dt="2025-09-10T16:33:17.058"/>
    <p1510:client id="{B8AF3F4C-4ADC-C396-DCE3-77FBB9E6446D}" v="20" dt="2025-09-10T16:14:32.597"/>
    <p1510:client id="{BA7B5A1D-D554-5DBD-38D2-63D3A3852B26}" v="4" dt="2025-09-10T16:31:58.595"/>
    <p1510:client id="{BBB44251-B4D2-1D25-4457-122E874FE198}" v="6" dt="2025-09-11T18:47:02.455"/>
    <p1510:client id="{E6872977-BB6A-FB74-A0B0-72562CF70FCE}" v="1" dt="2025-09-11T19:46:27.002"/>
    <p1510:client id="{F267BE82-B121-42F7-032B-5E388752ABF8}" v="30" dt="2025-09-10T17:35:29.7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370" y="67"/>
      </p:cViewPr>
      <p:guideLst>
        <p:guide orient="horz" pos="2160"/>
        <p:guide pos="3840"/>
        <p:guide orient="horz" pos="144"/>
      </p:guideLst>
    </p:cSldViewPr>
  </p:slideViewPr>
  <p:notesTextViewPr>
    <p:cViewPr>
      <p:scale>
        <a:sx n="1" d="1"/>
        <a:sy n="1" d="1"/>
      </p:scale>
      <p:origin x="0" y="0"/>
    </p:cViewPr>
  </p:notesTextViewPr>
  <p:notesViewPr>
    <p:cSldViewPr snapToGrid="0">
      <p:cViewPr>
        <p:scale>
          <a:sx n="1" d="2"/>
          <a:sy n="1" d="2"/>
        </p:scale>
        <p:origin x="0" y="0"/>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font" Target="fonts/font13.fntdata"/><Relationship Id="rId170" Type="http://schemas.openxmlformats.org/officeDocument/2006/relationships/theme" Target="theme/theme1.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font" Target="fonts/font3.fntdata"/><Relationship Id="rId5" Type="http://schemas.openxmlformats.org/officeDocument/2006/relationships/slideMaster" Target="slideMasters/slideMaster2.xml"/><Relationship Id="rId95" Type="http://schemas.openxmlformats.org/officeDocument/2006/relationships/slide" Target="slides/slide88.xml"/><Relationship Id="rId160" Type="http://schemas.openxmlformats.org/officeDocument/2006/relationships/font" Target="fonts/font14.fntdata"/><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font" Target="fonts/font4.fntdata"/><Relationship Id="rId171" Type="http://schemas.openxmlformats.org/officeDocument/2006/relationships/tableStyles" Target="tableStyles.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notesMaster" Target="notesMasters/notesMaster1.xml"/><Relationship Id="rId161" Type="http://schemas.openxmlformats.org/officeDocument/2006/relationships/font" Target="fonts/font15.fntdata"/><Relationship Id="rId166"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font" Target="fonts/font5.fntdata"/><Relationship Id="rId156" Type="http://schemas.openxmlformats.org/officeDocument/2006/relationships/font" Target="fonts/font10.fntdata"/><Relationship Id="rId172" Type="http://schemas.microsoft.com/office/2015/10/relationships/revisionInfo" Target="revisionInfo.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handoutMaster" Target="handoutMasters/handoutMaster1.xml"/><Relationship Id="rId167"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font" Target="fonts/font16.fntdata"/><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font" Target="fonts/font11.fntdata"/><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font" Target="fonts/font6.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font" Target="fonts/font1.fntdata"/><Relationship Id="rId16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font" Target="fonts/font17.fntdata"/><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font" Target="fonts/font12.fntdata"/><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font" Target="fonts/font7.fntdata"/><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font" Target="fonts/font2.fntdata"/><Relationship Id="rId164" Type="http://schemas.openxmlformats.org/officeDocument/2006/relationships/font" Target="fonts/font18.fntdata"/><Relationship Id="rId16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font" Target="fonts/font8.fntdata"/><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font" Target="fonts/font19.fntdata"/><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font" Target="fonts/font9.fntdata"/><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E45C61-01F7-4D5D-84B0-EE391E3259E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6AA70771-C17F-4153-B3A4-551147FE4DD4}">
      <dgm:prSet phldrT="[Text]"/>
      <dgm:spPr/>
      <dgm:t>
        <a:bodyPr/>
        <a:lstStyle/>
        <a:p>
          <a:r>
            <a:rPr lang="en-US" b="1"/>
            <a:t>Race	</a:t>
          </a:r>
        </a:p>
      </dgm:t>
    </dgm:pt>
    <dgm:pt modelId="{B730828C-A7CD-45CB-BE3E-05801B2EDEFC}" type="parTrans" cxnId="{35FE5FFC-1474-416D-964E-80363E737FB2}">
      <dgm:prSet/>
      <dgm:spPr/>
      <dgm:t>
        <a:bodyPr/>
        <a:lstStyle/>
        <a:p>
          <a:endParaRPr lang="en-US" b="1"/>
        </a:p>
      </dgm:t>
    </dgm:pt>
    <dgm:pt modelId="{860BD985-EACF-4A58-A20D-90AC3289E662}" type="sibTrans" cxnId="{35FE5FFC-1474-416D-964E-80363E737FB2}">
      <dgm:prSet/>
      <dgm:spPr/>
      <dgm:t>
        <a:bodyPr/>
        <a:lstStyle/>
        <a:p>
          <a:endParaRPr lang="en-US" b="1"/>
        </a:p>
      </dgm:t>
    </dgm:pt>
    <dgm:pt modelId="{4FE97426-FCD5-4B5E-8FE1-857A81829815}">
      <dgm:prSet phldrT="[Text]"/>
      <dgm:spPr/>
      <dgm:t>
        <a:bodyPr/>
        <a:lstStyle/>
        <a:p>
          <a:r>
            <a:rPr lang="en-US" b="1"/>
            <a:t>Color</a:t>
          </a:r>
        </a:p>
      </dgm:t>
    </dgm:pt>
    <dgm:pt modelId="{275F08B7-500A-4F23-A985-CF50ADE6DDDF}" type="parTrans" cxnId="{025DB2C7-696F-4178-AC37-F1DA49DEFFD1}">
      <dgm:prSet/>
      <dgm:spPr/>
      <dgm:t>
        <a:bodyPr/>
        <a:lstStyle/>
        <a:p>
          <a:endParaRPr lang="en-US" b="1"/>
        </a:p>
      </dgm:t>
    </dgm:pt>
    <dgm:pt modelId="{8F98E991-9316-447B-90CD-4033A6077D2A}" type="sibTrans" cxnId="{025DB2C7-696F-4178-AC37-F1DA49DEFFD1}">
      <dgm:prSet/>
      <dgm:spPr/>
      <dgm:t>
        <a:bodyPr/>
        <a:lstStyle/>
        <a:p>
          <a:endParaRPr lang="en-US" b="1"/>
        </a:p>
      </dgm:t>
    </dgm:pt>
    <dgm:pt modelId="{A860825E-0F30-49B7-95FA-6CD5B0CC20F2}">
      <dgm:prSet phldrT="[Text]"/>
      <dgm:spPr/>
      <dgm:t>
        <a:bodyPr/>
        <a:lstStyle/>
        <a:p>
          <a:r>
            <a:rPr lang="en-US" b="1"/>
            <a:t>National Origin</a:t>
          </a:r>
        </a:p>
      </dgm:t>
    </dgm:pt>
    <dgm:pt modelId="{373AAC44-5106-4B9B-8B42-D7DC2A499951}" type="parTrans" cxnId="{A2DE774D-FFE9-4F89-A036-6F61FB0E79A5}">
      <dgm:prSet/>
      <dgm:spPr/>
      <dgm:t>
        <a:bodyPr/>
        <a:lstStyle/>
        <a:p>
          <a:endParaRPr lang="en-US" b="1"/>
        </a:p>
      </dgm:t>
    </dgm:pt>
    <dgm:pt modelId="{F7C0B0F1-76AB-4504-AC77-5911AC29EC32}" type="sibTrans" cxnId="{A2DE774D-FFE9-4F89-A036-6F61FB0E79A5}">
      <dgm:prSet/>
      <dgm:spPr/>
      <dgm:t>
        <a:bodyPr/>
        <a:lstStyle/>
        <a:p>
          <a:endParaRPr lang="en-US" b="1"/>
        </a:p>
      </dgm:t>
    </dgm:pt>
    <dgm:pt modelId="{50ABE5F5-F979-4624-AD59-EB2E9EC0FFF2}">
      <dgm:prSet phldrT="[Text]"/>
      <dgm:spPr/>
      <dgm:t>
        <a:bodyPr/>
        <a:lstStyle/>
        <a:p>
          <a:r>
            <a:rPr lang="en-US" b="1"/>
            <a:t>Religion</a:t>
          </a:r>
        </a:p>
      </dgm:t>
    </dgm:pt>
    <dgm:pt modelId="{9F604BE0-2E67-43AF-90BE-CE69F016750E}" type="parTrans" cxnId="{CDCADE89-E8EC-4D8D-B622-DF6F71DF24EB}">
      <dgm:prSet/>
      <dgm:spPr/>
      <dgm:t>
        <a:bodyPr/>
        <a:lstStyle/>
        <a:p>
          <a:endParaRPr lang="en-US" b="1"/>
        </a:p>
      </dgm:t>
    </dgm:pt>
    <dgm:pt modelId="{0B13156E-7F69-430D-B644-10DB595077E7}" type="sibTrans" cxnId="{CDCADE89-E8EC-4D8D-B622-DF6F71DF24EB}">
      <dgm:prSet/>
      <dgm:spPr/>
      <dgm:t>
        <a:bodyPr/>
        <a:lstStyle/>
        <a:p>
          <a:endParaRPr lang="en-US" b="1"/>
        </a:p>
      </dgm:t>
    </dgm:pt>
    <dgm:pt modelId="{F1AD53E9-2DD2-455E-9449-023EFBE2B014}">
      <dgm:prSet phldrT="[Text]"/>
      <dgm:spPr/>
      <dgm:t>
        <a:bodyPr/>
        <a:lstStyle/>
        <a:p>
          <a:r>
            <a:rPr lang="en-US" b="1"/>
            <a:t>Sex</a:t>
          </a:r>
        </a:p>
      </dgm:t>
    </dgm:pt>
    <dgm:pt modelId="{DA09BB7B-3EB2-4391-B603-CB3895AEF817}" type="parTrans" cxnId="{207CA020-9062-4D4A-9D82-184AA04A1B85}">
      <dgm:prSet/>
      <dgm:spPr/>
      <dgm:t>
        <a:bodyPr/>
        <a:lstStyle/>
        <a:p>
          <a:endParaRPr lang="en-US" b="1"/>
        </a:p>
      </dgm:t>
    </dgm:pt>
    <dgm:pt modelId="{28A16F92-8B99-47B7-A0CA-DFB2E3EF60A1}" type="sibTrans" cxnId="{207CA020-9062-4D4A-9D82-184AA04A1B85}">
      <dgm:prSet/>
      <dgm:spPr/>
      <dgm:t>
        <a:bodyPr/>
        <a:lstStyle/>
        <a:p>
          <a:endParaRPr lang="en-US" b="1"/>
        </a:p>
      </dgm:t>
    </dgm:pt>
    <dgm:pt modelId="{A56E66FF-F8E8-4321-96B7-4734CB95570B}">
      <dgm:prSet phldrT="[Text]"/>
      <dgm:spPr/>
      <dgm:t>
        <a:bodyPr/>
        <a:lstStyle/>
        <a:p>
          <a:r>
            <a:rPr lang="en-US" b="1"/>
            <a:t>Familial Status</a:t>
          </a:r>
        </a:p>
      </dgm:t>
    </dgm:pt>
    <dgm:pt modelId="{D200CFF6-2539-4AB2-A5C9-B7585E7469F0}" type="parTrans" cxnId="{5F2C2197-ED39-4554-B938-B52724F24DF9}">
      <dgm:prSet/>
      <dgm:spPr/>
      <dgm:t>
        <a:bodyPr/>
        <a:lstStyle/>
        <a:p>
          <a:endParaRPr lang="en-US" b="1"/>
        </a:p>
      </dgm:t>
    </dgm:pt>
    <dgm:pt modelId="{34AAAA02-B596-4ED6-AFF5-15BA40C4CF24}" type="sibTrans" cxnId="{5F2C2197-ED39-4554-B938-B52724F24DF9}">
      <dgm:prSet/>
      <dgm:spPr/>
      <dgm:t>
        <a:bodyPr/>
        <a:lstStyle/>
        <a:p>
          <a:endParaRPr lang="en-US" b="1"/>
        </a:p>
      </dgm:t>
    </dgm:pt>
    <dgm:pt modelId="{2EB0B8BA-05BF-4DA3-916D-C68BDF283C5F}">
      <dgm:prSet phldrT="[Text]"/>
      <dgm:spPr/>
      <dgm:t>
        <a:bodyPr/>
        <a:lstStyle/>
        <a:p>
          <a:r>
            <a:rPr lang="en-US" b="1"/>
            <a:t>Disability </a:t>
          </a:r>
        </a:p>
      </dgm:t>
    </dgm:pt>
    <dgm:pt modelId="{B1B2A4AB-FAB9-4393-BBFD-4F26535B7DF7}" type="parTrans" cxnId="{2357B95F-3286-4603-8811-74A03F2B2F0E}">
      <dgm:prSet/>
      <dgm:spPr/>
      <dgm:t>
        <a:bodyPr/>
        <a:lstStyle/>
        <a:p>
          <a:endParaRPr lang="en-US" b="1"/>
        </a:p>
      </dgm:t>
    </dgm:pt>
    <dgm:pt modelId="{EF9EB2C0-F3B3-4158-8889-9DD7FA387C70}" type="sibTrans" cxnId="{2357B95F-3286-4603-8811-74A03F2B2F0E}">
      <dgm:prSet/>
      <dgm:spPr/>
      <dgm:t>
        <a:bodyPr/>
        <a:lstStyle/>
        <a:p>
          <a:endParaRPr lang="en-US" b="1"/>
        </a:p>
      </dgm:t>
    </dgm:pt>
    <dgm:pt modelId="{CCFD9CBF-F251-43E5-A91C-8B15D30EA7DC}" type="pres">
      <dgm:prSet presAssocID="{F4E45C61-01F7-4D5D-84B0-EE391E3259EF}" presName="linear" presStyleCnt="0">
        <dgm:presLayoutVars>
          <dgm:animLvl val="lvl"/>
          <dgm:resizeHandles val="exact"/>
        </dgm:presLayoutVars>
      </dgm:prSet>
      <dgm:spPr/>
    </dgm:pt>
    <dgm:pt modelId="{5F913C6F-4D70-4290-B437-9AA93833A23A}" type="pres">
      <dgm:prSet presAssocID="{6AA70771-C17F-4153-B3A4-551147FE4DD4}" presName="parentText" presStyleLbl="node1" presStyleIdx="0" presStyleCnt="7">
        <dgm:presLayoutVars>
          <dgm:chMax val="0"/>
          <dgm:bulletEnabled val="1"/>
        </dgm:presLayoutVars>
      </dgm:prSet>
      <dgm:spPr/>
    </dgm:pt>
    <dgm:pt modelId="{E668E1EE-7913-4539-B9FB-5FFB76F8EB96}" type="pres">
      <dgm:prSet presAssocID="{860BD985-EACF-4A58-A20D-90AC3289E662}" presName="spacer" presStyleCnt="0"/>
      <dgm:spPr/>
    </dgm:pt>
    <dgm:pt modelId="{2DBB84FD-22EC-4A84-B295-D293B85F8827}" type="pres">
      <dgm:prSet presAssocID="{4FE97426-FCD5-4B5E-8FE1-857A81829815}" presName="parentText" presStyleLbl="node1" presStyleIdx="1" presStyleCnt="7">
        <dgm:presLayoutVars>
          <dgm:chMax val="0"/>
          <dgm:bulletEnabled val="1"/>
        </dgm:presLayoutVars>
      </dgm:prSet>
      <dgm:spPr/>
    </dgm:pt>
    <dgm:pt modelId="{36BFCAF3-C1AF-4664-8545-96A862564BA6}" type="pres">
      <dgm:prSet presAssocID="{8F98E991-9316-447B-90CD-4033A6077D2A}" presName="spacer" presStyleCnt="0"/>
      <dgm:spPr/>
    </dgm:pt>
    <dgm:pt modelId="{1E444C08-B749-47B1-9D22-8899BAEE001E}" type="pres">
      <dgm:prSet presAssocID="{A860825E-0F30-49B7-95FA-6CD5B0CC20F2}" presName="parentText" presStyleLbl="node1" presStyleIdx="2" presStyleCnt="7">
        <dgm:presLayoutVars>
          <dgm:chMax val="0"/>
          <dgm:bulletEnabled val="1"/>
        </dgm:presLayoutVars>
      </dgm:prSet>
      <dgm:spPr/>
    </dgm:pt>
    <dgm:pt modelId="{D2F8D293-E38D-4D6E-868C-41F4418D4002}" type="pres">
      <dgm:prSet presAssocID="{F7C0B0F1-76AB-4504-AC77-5911AC29EC32}" presName="spacer" presStyleCnt="0"/>
      <dgm:spPr/>
    </dgm:pt>
    <dgm:pt modelId="{3F9BDEB4-824B-4626-A933-83CC2D0805E2}" type="pres">
      <dgm:prSet presAssocID="{50ABE5F5-F979-4624-AD59-EB2E9EC0FFF2}" presName="parentText" presStyleLbl="node1" presStyleIdx="3" presStyleCnt="7">
        <dgm:presLayoutVars>
          <dgm:chMax val="0"/>
          <dgm:bulletEnabled val="1"/>
        </dgm:presLayoutVars>
      </dgm:prSet>
      <dgm:spPr/>
    </dgm:pt>
    <dgm:pt modelId="{8C1F23FB-3B33-4F7D-BB1F-D8A9C1A808CF}" type="pres">
      <dgm:prSet presAssocID="{0B13156E-7F69-430D-B644-10DB595077E7}" presName="spacer" presStyleCnt="0"/>
      <dgm:spPr/>
    </dgm:pt>
    <dgm:pt modelId="{B0976F68-6311-40A6-9E3E-1C27BE09E1E0}" type="pres">
      <dgm:prSet presAssocID="{F1AD53E9-2DD2-455E-9449-023EFBE2B014}" presName="parentText" presStyleLbl="node1" presStyleIdx="4" presStyleCnt="7">
        <dgm:presLayoutVars>
          <dgm:chMax val="0"/>
          <dgm:bulletEnabled val="1"/>
        </dgm:presLayoutVars>
      </dgm:prSet>
      <dgm:spPr/>
    </dgm:pt>
    <dgm:pt modelId="{EDC9F910-A824-4F84-863B-98A10AD79646}" type="pres">
      <dgm:prSet presAssocID="{28A16F92-8B99-47B7-A0CA-DFB2E3EF60A1}" presName="spacer" presStyleCnt="0"/>
      <dgm:spPr/>
    </dgm:pt>
    <dgm:pt modelId="{6D741358-9BC7-43C4-97A3-1A747A445644}" type="pres">
      <dgm:prSet presAssocID="{A56E66FF-F8E8-4321-96B7-4734CB95570B}" presName="parentText" presStyleLbl="node1" presStyleIdx="5" presStyleCnt="7">
        <dgm:presLayoutVars>
          <dgm:chMax val="0"/>
          <dgm:bulletEnabled val="1"/>
        </dgm:presLayoutVars>
      </dgm:prSet>
      <dgm:spPr/>
    </dgm:pt>
    <dgm:pt modelId="{15125B9E-8A9B-491F-AADC-A5F0E066C5C4}" type="pres">
      <dgm:prSet presAssocID="{34AAAA02-B596-4ED6-AFF5-15BA40C4CF24}" presName="spacer" presStyleCnt="0"/>
      <dgm:spPr/>
    </dgm:pt>
    <dgm:pt modelId="{B6DD1C7B-0A87-44FD-9DA0-2B823641FD8F}" type="pres">
      <dgm:prSet presAssocID="{2EB0B8BA-05BF-4DA3-916D-C68BDF283C5F}" presName="parentText" presStyleLbl="node1" presStyleIdx="6" presStyleCnt="7">
        <dgm:presLayoutVars>
          <dgm:chMax val="0"/>
          <dgm:bulletEnabled val="1"/>
        </dgm:presLayoutVars>
      </dgm:prSet>
      <dgm:spPr/>
    </dgm:pt>
  </dgm:ptLst>
  <dgm:cxnLst>
    <dgm:cxn modelId="{D325BE0E-0A21-4695-B608-8ABC3F844664}" type="presOf" srcId="{6AA70771-C17F-4153-B3A4-551147FE4DD4}" destId="{5F913C6F-4D70-4290-B437-9AA93833A23A}" srcOrd="0" destOrd="0" presId="urn:microsoft.com/office/officeart/2005/8/layout/vList2"/>
    <dgm:cxn modelId="{207CA020-9062-4D4A-9D82-184AA04A1B85}" srcId="{F4E45C61-01F7-4D5D-84B0-EE391E3259EF}" destId="{F1AD53E9-2DD2-455E-9449-023EFBE2B014}" srcOrd="4" destOrd="0" parTransId="{DA09BB7B-3EB2-4391-B603-CB3895AEF817}" sibTransId="{28A16F92-8B99-47B7-A0CA-DFB2E3EF60A1}"/>
    <dgm:cxn modelId="{58E1A421-36F0-49BA-8C05-374F2D6C1EFF}" type="presOf" srcId="{A56E66FF-F8E8-4321-96B7-4734CB95570B}" destId="{6D741358-9BC7-43C4-97A3-1A747A445644}" srcOrd="0" destOrd="0" presId="urn:microsoft.com/office/officeart/2005/8/layout/vList2"/>
    <dgm:cxn modelId="{2357B95F-3286-4603-8811-74A03F2B2F0E}" srcId="{F4E45C61-01F7-4D5D-84B0-EE391E3259EF}" destId="{2EB0B8BA-05BF-4DA3-916D-C68BDF283C5F}" srcOrd="6" destOrd="0" parTransId="{B1B2A4AB-FAB9-4393-BBFD-4F26535B7DF7}" sibTransId="{EF9EB2C0-F3B3-4158-8889-9DD7FA387C70}"/>
    <dgm:cxn modelId="{90DAE444-C8D0-4CFB-A62E-71509A4B809B}" type="presOf" srcId="{2EB0B8BA-05BF-4DA3-916D-C68BDF283C5F}" destId="{B6DD1C7B-0A87-44FD-9DA0-2B823641FD8F}" srcOrd="0" destOrd="0" presId="urn:microsoft.com/office/officeart/2005/8/layout/vList2"/>
    <dgm:cxn modelId="{040ABA68-FEA6-4DE5-A055-F4DD7D53701E}" type="presOf" srcId="{F1AD53E9-2DD2-455E-9449-023EFBE2B014}" destId="{B0976F68-6311-40A6-9E3E-1C27BE09E1E0}" srcOrd="0" destOrd="0" presId="urn:microsoft.com/office/officeart/2005/8/layout/vList2"/>
    <dgm:cxn modelId="{A2DE774D-FFE9-4F89-A036-6F61FB0E79A5}" srcId="{F4E45C61-01F7-4D5D-84B0-EE391E3259EF}" destId="{A860825E-0F30-49B7-95FA-6CD5B0CC20F2}" srcOrd="2" destOrd="0" parTransId="{373AAC44-5106-4B9B-8B42-D7DC2A499951}" sibTransId="{F7C0B0F1-76AB-4504-AC77-5911AC29EC32}"/>
    <dgm:cxn modelId="{CAF44E51-1608-4F4E-96E0-EDBBED8B1E7C}" type="presOf" srcId="{4FE97426-FCD5-4B5E-8FE1-857A81829815}" destId="{2DBB84FD-22EC-4A84-B295-D293B85F8827}" srcOrd="0" destOrd="0" presId="urn:microsoft.com/office/officeart/2005/8/layout/vList2"/>
    <dgm:cxn modelId="{34083C59-7DA4-4ABE-AE06-264CBBFE0C35}" type="presOf" srcId="{F4E45C61-01F7-4D5D-84B0-EE391E3259EF}" destId="{CCFD9CBF-F251-43E5-A91C-8B15D30EA7DC}" srcOrd="0" destOrd="0" presId="urn:microsoft.com/office/officeart/2005/8/layout/vList2"/>
    <dgm:cxn modelId="{35F5D17D-7918-43E9-8EC0-3FC84C16405B}" type="presOf" srcId="{50ABE5F5-F979-4624-AD59-EB2E9EC0FFF2}" destId="{3F9BDEB4-824B-4626-A933-83CC2D0805E2}" srcOrd="0" destOrd="0" presId="urn:microsoft.com/office/officeart/2005/8/layout/vList2"/>
    <dgm:cxn modelId="{86B12B86-B25C-4FC8-B06B-54215C82251F}" type="presOf" srcId="{A860825E-0F30-49B7-95FA-6CD5B0CC20F2}" destId="{1E444C08-B749-47B1-9D22-8899BAEE001E}" srcOrd="0" destOrd="0" presId="urn:microsoft.com/office/officeart/2005/8/layout/vList2"/>
    <dgm:cxn modelId="{CDCADE89-E8EC-4D8D-B622-DF6F71DF24EB}" srcId="{F4E45C61-01F7-4D5D-84B0-EE391E3259EF}" destId="{50ABE5F5-F979-4624-AD59-EB2E9EC0FFF2}" srcOrd="3" destOrd="0" parTransId="{9F604BE0-2E67-43AF-90BE-CE69F016750E}" sibTransId="{0B13156E-7F69-430D-B644-10DB595077E7}"/>
    <dgm:cxn modelId="{5F2C2197-ED39-4554-B938-B52724F24DF9}" srcId="{F4E45C61-01F7-4D5D-84B0-EE391E3259EF}" destId="{A56E66FF-F8E8-4321-96B7-4734CB95570B}" srcOrd="5" destOrd="0" parTransId="{D200CFF6-2539-4AB2-A5C9-B7585E7469F0}" sibTransId="{34AAAA02-B596-4ED6-AFF5-15BA40C4CF24}"/>
    <dgm:cxn modelId="{025DB2C7-696F-4178-AC37-F1DA49DEFFD1}" srcId="{F4E45C61-01F7-4D5D-84B0-EE391E3259EF}" destId="{4FE97426-FCD5-4B5E-8FE1-857A81829815}" srcOrd="1" destOrd="0" parTransId="{275F08B7-500A-4F23-A985-CF50ADE6DDDF}" sibTransId="{8F98E991-9316-447B-90CD-4033A6077D2A}"/>
    <dgm:cxn modelId="{35FE5FFC-1474-416D-964E-80363E737FB2}" srcId="{F4E45C61-01F7-4D5D-84B0-EE391E3259EF}" destId="{6AA70771-C17F-4153-B3A4-551147FE4DD4}" srcOrd="0" destOrd="0" parTransId="{B730828C-A7CD-45CB-BE3E-05801B2EDEFC}" sibTransId="{860BD985-EACF-4A58-A20D-90AC3289E662}"/>
    <dgm:cxn modelId="{C92772CE-FE7D-43A9-AAAF-9F3A4B4D19CC}" type="presParOf" srcId="{CCFD9CBF-F251-43E5-A91C-8B15D30EA7DC}" destId="{5F913C6F-4D70-4290-B437-9AA93833A23A}" srcOrd="0" destOrd="0" presId="urn:microsoft.com/office/officeart/2005/8/layout/vList2"/>
    <dgm:cxn modelId="{D1FCB8D0-B988-4F5C-895E-63FF23C95F02}" type="presParOf" srcId="{CCFD9CBF-F251-43E5-A91C-8B15D30EA7DC}" destId="{E668E1EE-7913-4539-B9FB-5FFB76F8EB96}" srcOrd="1" destOrd="0" presId="urn:microsoft.com/office/officeart/2005/8/layout/vList2"/>
    <dgm:cxn modelId="{D86E8B07-6B58-4E5B-946E-474ECC11B557}" type="presParOf" srcId="{CCFD9CBF-F251-43E5-A91C-8B15D30EA7DC}" destId="{2DBB84FD-22EC-4A84-B295-D293B85F8827}" srcOrd="2" destOrd="0" presId="urn:microsoft.com/office/officeart/2005/8/layout/vList2"/>
    <dgm:cxn modelId="{95B54ED1-7E0B-41AE-B565-5FB7461D2CB3}" type="presParOf" srcId="{CCFD9CBF-F251-43E5-A91C-8B15D30EA7DC}" destId="{36BFCAF3-C1AF-4664-8545-96A862564BA6}" srcOrd="3" destOrd="0" presId="urn:microsoft.com/office/officeart/2005/8/layout/vList2"/>
    <dgm:cxn modelId="{05EBFD12-875F-41B0-A409-794FFD70237E}" type="presParOf" srcId="{CCFD9CBF-F251-43E5-A91C-8B15D30EA7DC}" destId="{1E444C08-B749-47B1-9D22-8899BAEE001E}" srcOrd="4" destOrd="0" presId="urn:microsoft.com/office/officeart/2005/8/layout/vList2"/>
    <dgm:cxn modelId="{DF0DBA2E-A5F2-4EF7-8D0A-A7E74EF37AA9}" type="presParOf" srcId="{CCFD9CBF-F251-43E5-A91C-8B15D30EA7DC}" destId="{D2F8D293-E38D-4D6E-868C-41F4418D4002}" srcOrd="5" destOrd="0" presId="urn:microsoft.com/office/officeart/2005/8/layout/vList2"/>
    <dgm:cxn modelId="{D2F86267-D85E-4D7A-9DC8-49277AC5C88E}" type="presParOf" srcId="{CCFD9CBF-F251-43E5-A91C-8B15D30EA7DC}" destId="{3F9BDEB4-824B-4626-A933-83CC2D0805E2}" srcOrd="6" destOrd="0" presId="urn:microsoft.com/office/officeart/2005/8/layout/vList2"/>
    <dgm:cxn modelId="{8BBA9137-4196-4ACE-A995-7B2CD1AA5CAF}" type="presParOf" srcId="{CCFD9CBF-F251-43E5-A91C-8B15D30EA7DC}" destId="{8C1F23FB-3B33-4F7D-BB1F-D8A9C1A808CF}" srcOrd="7" destOrd="0" presId="urn:microsoft.com/office/officeart/2005/8/layout/vList2"/>
    <dgm:cxn modelId="{AA775E0A-50D4-45E4-91CA-B92C3BA64048}" type="presParOf" srcId="{CCFD9CBF-F251-43E5-A91C-8B15D30EA7DC}" destId="{B0976F68-6311-40A6-9E3E-1C27BE09E1E0}" srcOrd="8" destOrd="0" presId="urn:microsoft.com/office/officeart/2005/8/layout/vList2"/>
    <dgm:cxn modelId="{1FFCE648-72C1-4472-A4DF-865C43EF3360}" type="presParOf" srcId="{CCFD9CBF-F251-43E5-A91C-8B15D30EA7DC}" destId="{EDC9F910-A824-4F84-863B-98A10AD79646}" srcOrd="9" destOrd="0" presId="urn:microsoft.com/office/officeart/2005/8/layout/vList2"/>
    <dgm:cxn modelId="{0E1E30B2-6483-424A-AE76-17F5F2C3202A}" type="presParOf" srcId="{CCFD9CBF-F251-43E5-A91C-8B15D30EA7DC}" destId="{6D741358-9BC7-43C4-97A3-1A747A445644}" srcOrd="10" destOrd="0" presId="urn:microsoft.com/office/officeart/2005/8/layout/vList2"/>
    <dgm:cxn modelId="{0022F688-177A-43F2-AF5A-0BD53380A47A}" type="presParOf" srcId="{CCFD9CBF-F251-43E5-A91C-8B15D30EA7DC}" destId="{15125B9E-8A9B-491F-AADC-A5F0E066C5C4}" srcOrd="11" destOrd="0" presId="urn:microsoft.com/office/officeart/2005/8/layout/vList2"/>
    <dgm:cxn modelId="{757B14B9-9443-4980-BA06-55B6D3D3C638}" type="presParOf" srcId="{CCFD9CBF-F251-43E5-A91C-8B15D30EA7DC}" destId="{B6DD1C7B-0A87-44FD-9DA0-2B823641FD8F}"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3A1B1A-A0D9-4ABF-BB65-B5B661FD6889}" type="doc">
      <dgm:prSet loTypeId="urn:microsoft.com/office/officeart/2016/7/layout/BasicLinearProcessNumbered" loCatId="process" qsTypeId="urn:microsoft.com/office/officeart/2005/8/quickstyle/simple1" qsCatId="simple" csTypeId="urn:microsoft.com/office/officeart/2005/8/colors/colorful3" csCatId="colorful" phldr="1"/>
      <dgm:spPr/>
      <dgm:t>
        <a:bodyPr/>
        <a:lstStyle/>
        <a:p>
          <a:endParaRPr lang="en-US"/>
        </a:p>
      </dgm:t>
    </dgm:pt>
    <dgm:pt modelId="{69E99303-BB06-485E-9455-5CF6C72EEF0D}">
      <dgm:prSet custT="1"/>
      <dgm:spPr/>
      <dgm:t>
        <a:bodyPr/>
        <a:lstStyle/>
        <a:p>
          <a:r>
            <a:rPr lang="en-US" sz="2800">
              <a:latin typeface="Source Sans Pro"/>
              <a:ea typeface="Source Sans Pro"/>
            </a:rPr>
            <a:t>Homebuyer contacts an OHFA approved lender for an eligibility review.</a:t>
          </a:r>
        </a:p>
      </dgm:t>
    </dgm:pt>
    <dgm:pt modelId="{15154B48-94A7-4E83-AE28-CA2BA88F0432}" type="parTrans" cxnId="{A081F8DA-97C3-46ED-B855-D6B64F5A2E0C}">
      <dgm:prSet/>
      <dgm:spPr/>
      <dgm:t>
        <a:bodyPr/>
        <a:lstStyle/>
        <a:p>
          <a:endParaRPr lang="en-US" sz="2800"/>
        </a:p>
      </dgm:t>
    </dgm:pt>
    <dgm:pt modelId="{92D330E5-C074-4503-88F8-E10BD6A270E5}" type="sibTrans" cxnId="{A081F8DA-97C3-46ED-B855-D6B64F5A2E0C}">
      <dgm:prSet phldrT="1" phldr="0" custT="1"/>
      <dgm:spPr/>
      <dgm:t>
        <a:bodyPr/>
        <a:lstStyle/>
        <a:p>
          <a:r>
            <a:rPr lang="en-US" sz="2800"/>
            <a:t>1</a:t>
          </a:r>
        </a:p>
      </dgm:t>
    </dgm:pt>
    <dgm:pt modelId="{0D17284A-5B32-4A8C-B824-18F16A4264E2}">
      <dgm:prSet custT="1"/>
      <dgm:spPr/>
      <dgm:t>
        <a:bodyPr/>
        <a:lstStyle/>
        <a:p>
          <a:r>
            <a:rPr lang="en-US" sz="2800">
              <a:latin typeface="Source Sans Pro"/>
              <a:ea typeface="Source Sans Pro"/>
            </a:rPr>
            <a:t>Homebuyer chooses the loan program that best fits their needs. </a:t>
          </a:r>
        </a:p>
      </dgm:t>
    </dgm:pt>
    <dgm:pt modelId="{DA75BFF8-4F35-439B-9DD7-D1FABE18B642}" type="parTrans" cxnId="{7E4CE43A-7EB2-4286-A2DC-8102FB8F7B40}">
      <dgm:prSet/>
      <dgm:spPr/>
      <dgm:t>
        <a:bodyPr/>
        <a:lstStyle/>
        <a:p>
          <a:endParaRPr lang="en-US" sz="2800"/>
        </a:p>
      </dgm:t>
    </dgm:pt>
    <dgm:pt modelId="{34E46454-D05E-42D1-953A-726C1D037E17}" type="sibTrans" cxnId="{7E4CE43A-7EB2-4286-A2DC-8102FB8F7B40}">
      <dgm:prSet phldrT="2" phldr="0" custT="1"/>
      <dgm:spPr/>
      <dgm:t>
        <a:bodyPr/>
        <a:lstStyle/>
        <a:p>
          <a:r>
            <a:rPr lang="en-US" sz="2800"/>
            <a:t>2</a:t>
          </a:r>
        </a:p>
      </dgm:t>
    </dgm:pt>
    <dgm:pt modelId="{1DE24461-1481-442F-8053-C06635D2EA7C}">
      <dgm:prSet custT="1"/>
      <dgm:spPr/>
      <dgm:t>
        <a:bodyPr/>
        <a:lstStyle/>
        <a:p>
          <a:r>
            <a:rPr lang="en-US" sz="2800">
              <a:latin typeface="Source Sans Pro"/>
              <a:ea typeface="Source Sans Pro"/>
            </a:rPr>
            <a:t>Homebuyer goes through normal home buying process with a real estate agent.   </a:t>
          </a:r>
        </a:p>
      </dgm:t>
    </dgm:pt>
    <dgm:pt modelId="{8DBB752D-6B3E-4A43-A885-AF58A2A9E609}" type="parTrans" cxnId="{4CB7D701-1990-4A5E-A6C1-2CF2AE536DBB}">
      <dgm:prSet/>
      <dgm:spPr/>
      <dgm:t>
        <a:bodyPr/>
        <a:lstStyle/>
        <a:p>
          <a:endParaRPr lang="en-US" sz="2800"/>
        </a:p>
      </dgm:t>
    </dgm:pt>
    <dgm:pt modelId="{BDCC9E31-B32F-445B-A289-AC6184915D86}" type="sibTrans" cxnId="{4CB7D701-1990-4A5E-A6C1-2CF2AE536DBB}">
      <dgm:prSet phldrT="3" phldr="0" custT="1"/>
      <dgm:spPr/>
      <dgm:t>
        <a:bodyPr/>
        <a:lstStyle/>
        <a:p>
          <a:r>
            <a:rPr lang="en-US" sz="2800"/>
            <a:t>3</a:t>
          </a:r>
        </a:p>
      </dgm:t>
    </dgm:pt>
    <dgm:pt modelId="{61DF2ED5-7275-4A42-9A9D-941156932E50}" type="pres">
      <dgm:prSet presAssocID="{153A1B1A-A0D9-4ABF-BB65-B5B661FD6889}" presName="Name0" presStyleCnt="0">
        <dgm:presLayoutVars>
          <dgm:animLvl val="lvl"/>
          <dgm:resizeHandles val="exact"/>
        </dgm:presLayoutVars>
      </dgm:prSet>
      <dgm:spPr/>
    </dgm:pt>
    <dgm:pt modelId="{0AB8F5B8-3A4C-4EC1-95A8-3291F583B13E}" type="pres">
      <dgm:prSet presAssocID="{69E99303-BB06-485E-9455-5CF6C72EEF0D}" presName="compositeNode" presStyleCnt="0">
        <dgm:presLayoutVars>
          <dgm:bulletEnabled val="1"/>
        </dgm:presLayoutVars>
      </dgm:prSet>
      <dgm:spPr/>
    </dgm:pt>
    <dgm:pt modelId="{DA78617C-C8E9-4158-B1E7-BC613545019F}" type="pres">
      <dgm:prSet presAssocID="{69E99303-BB06-485E-9455-5CF6C72EEF0D}" presName="bgRect" presStyleLbl="bgAccFollowNode1" presStyleIdx="0" presStyleCnt="3"/>
      <dgm:spPr/>
    </dgm:pt>
    <dgm:pt modelId="{D808BEAC-FF6E-428E-89DF-3608719E65F9}" type="pres">
      <dgm:prSet presAssocID="{92D330E5-C074-4503-88F8-E10BD6A270E5}" presName="sibTransNodeCircle" presStyleLbl="alignNode1" presStyleIdx="0" presStyleCnt="6">
        <dgm:presLayoutVars>
          <dgm:chMax val="0"/>
          <dgm:bulletEnabled/>
        </dgm:presLayoutVars>
      </dgm:prSet>
      <dgm:spPr/>
    </dgm:pt>
    <dgm:pt modelId="{082AC31B-C2D7-4A28-9E98-C2A3989A3375}" type="pres">
      <dgm:prSet presAssocID="{69E99303-BB06-485E-9455-5CF6C72EEF0D}" presName="bottomLine" presStyleLbl="alignNode1" presStyleIdx="1" presStyleCnt="6">
        <dgm:presLayoutVars/>
      </dgm:prSet>
      <dgm:spPr/>
    </dgm:pt>
    <dgm:pt modelId="{E18CD28D-F8D8-4092-906B-E9747A8CA786}" type="pres">
      <dgm:prSet presAssocID="{69E99303-BB06-485E-9455-5CF6C72EEF0D}" presName="nodeText" presStyleLbl="bgAccFollowNode1" presStyleIdx="0" presStyleCnt="3">
        <dgm:presLayoutVars>
          <dgm:bulletEnabled val="1"/>
        </dgm:presLayoutVars>
      </dgm:prSet>
      <dgm:spPr/>
    </dgm:pt>
    <dgm:pt modelId="{B83F9966-A7A9-452E-B35D-BFDE6525825E}" type="pres">
      <dgm:prSet presAssocID="{92D330E5-C074-4503-88F8-E10BD6A270E5}" presName="sibTrans" presStyleCnt="0"/>
      <dgm:spPr/>
    </dgm:pt>
    <dgm:pt modelId="{5D867EDA-DA3D-4C93-8086-620CB8EF27EA}" type="pres">
      <dgm:prSet presAssocID="{0D17284A-5B32-4A8C-B824-18F16A4264E2}" presName="compositeNode" presStyleCnt="0">
        <dgm:presLayoutVars>
          <dgm:bulletEnabled val="1"/>
        </dgm:presLayoutVars>
      </dgm:prSet>
      <dgm:spPr/>
    </dgm:pt>
    <dgm:pt modelId="{032C9D7D-4202-4D88-A399-F61F9C4144B4}" type="pres">
      <dgm:prSet presAssocID="{0D17284A-5B32-4A8C-B824-18F16A4264E2}" presName="bgRect" presStyleLbl="bgAccFollowNode1" presStyleIdx="1" presStyleCnt="3"/>
      <dgm:spPr/>
    </dgm:pt>
    <dgm:pt modelId="{D898176D-51E9-4878-AD82-9A3751FF9370}" type="pres">
      <dgm:prSet presAssocID="{34E46454-D05E-42D1-953A-726C1D037E17}" presName="sibTransNodeCircle" presStyleLbl="alignNode1" presStyleIdx="2" presStyleCnt="6">
        <dgm:presLayoutVars>
          <dgm:chMax val="0"/>
          <dgm:bulletEnabled/>
        </dgm:presLayoutVars>
      </dgm:prSet>
      <dgm:spPr/>
    </dgm:pt>
    <dgm:pt modelId="{9CEA1696-856F-491B-8589-6E780FC2E980}" type="pres">
      <dgm:prSet presAssocID="{0D17284A-5B32-4A8C-B824-18F16A4264E2}" presName="bottomLine" presStyleLbl="alignNode1" presStyleIdx="3" presStyleCnt="6">
        <dgm:presLayoutVars/>
      </dgm:prSet>
      <dgm:spPr/>
    </dgm:pt>
    <dgm:pt modelId="{7AD54ED3-10EA-4318-80E6-29DEFB0B9FEC}" type="pres">
      <dgm:prSet presAssocID="{0D17284A-5B32-4A8C-B824-18F16A4264E2}" presName="nodeText" presStyleLbl="bgAccFollowNode1" presStyleIdx="1" presStyleCnt="3">
        <dgm:presLayoutVars>
          <dgm:bulletEnabled val="1"/>
        </dgm:presLayoutVars>
      </dgm:prSet>
      <dgm:spPr/>
    </dgm:pt>
    <dgm:pt modelId="{A1C652A7-C380-4BB0-907C-ACCC80BD2747}" type="pres">
      <dgm:prSet presAssocID="{34E46454-D05E-42D1-953A-726C1D037E17}" presName="sibTrans" presStyleCnt="0"/>
      <dgm:spPr/>
    </dgm:pt>
    <dgm:pt modelId="{8FB977D5-4FF0-4F1A-98E3-7FBDC4841C1D}" type="pres">
      <dgm:prSet presAssocID="{1DE24461-1481-442F-8053-C06635D2EA7C}" presName="compositeNode" presStyleCnt="0">
        <dgm:presLayoutVars>
          <dgm:bulletEnabled val="1"/>
        </dgm:presLayoutVars>
      </dgm:prSet>
      <dgm:spPr/>
    </dgm:pt>
    <dgm:pt modelId="{0E9BAAD7-F13D-4F54-B6FE-9E4F2FB0F286}" type="pres">
      <dgm:prSet presAssocID="{1DE24461-1481-442F-8053-C06635D2EA7C}" presName="bgRect" presStyleLbl="bgAccFollowNode1" presStyleIdx="2" presStyleCnt="3"/>
      <dgm:spPr/>
    </dgm:pt>
    <dgm:pt modelId="{9B6A349F-7E2F-4132-8775-B4230129BAC4}" type="pres">
      <dgm:prSet presAssocID="{BDCC9E31-B32F-445B-A289-AC6184915D86}" presName="sibTransNodeCircle" presStyleLbl="alignNode1" presStyleIdx="4" presStyleCnt="6">
        <dgm:presLayoutVars>
          <dgm:chMax val="0"/>
          <dgm:bulletEnabled/>
        </dgm:presLayoutVars>
      </dgm:prSet>
      <dgm:spPr/>
    </dgm:pt>
    <dgm:pt modelId="{CAECD664-62E2-4575-8EF5-82FFAA726882}" type="pres">
      <dgm:prSet presAssocID="{1DE24461-1481-442F-8053-C06635D2EA7C}" presName="bottomLine" presStyleLbl="alignNode1" presStyleIdx="5" presStyleCnt="6">
        <dgm:presLayoutVars/>
      </dgm:prSet>
      <dgm:spPr/>
    </dgm:pt>
    <dgm:pt modelId="{9DF3DE6F-F5EA-46B6-B8D6-CB022FE56B47}" type="pres">
      <dgm:prSet presAssocID="{1DE24461-1481-442F-8053-C06635D2EA7C}" presName="nodeText" presStyleLbl="bgAccFollowNode1" presStyleIdx="2" presStyleCnt="3">
        <dgm:presLayoutVars>
          <dgm:bulletEnabled val="1"/>
        </dgm:presLayoutVars>
      </dgm:prSet>
      <dgm:spPr/>
    </dgm:pt>
  </dgm:ptLst>
  <dgm:cxnLst>
    <dgm:cxn modelId="{4CB7D701-1990-4A5E-A6C1-2CF2AE536DBB}" srcId="{153A1B1A-A0D9-4ABF-BB65-B5B661FD6889}" destId="{1DE24461-1481-442F-8053-C06635D2EA7C}" srcOrd="2" destOrd="0" parTransId="{8DBB752D-6B3E-4A43-A885-AF58A2A9E609}" sibTransId="{BDCC9E31-B32F-445B-A289-AC6184915D86}"/>
    <dgm:cxn modelId="{81E9D00B-9390-4E00-AB6F-54C53A415E2D}" type="presOf" srcId="{153A1B1A-A0D9-4ABF-BB65-B5B661FD6889}" destId="{61DF2ED5-7275-4A42-9A9D-941156932E50}" srcOrd="0" destOrd="0" presId="urn:microsoft.com/office/officeart/2016/7/layout/BasicLinearProcessNumbered"/>
    <dgm:cxn modelId="{CDAD6221-3B5C-4F5E-B9B5-1EEB290C805A}" type="presOf" srcId="{BDCC9E31-B32F-445B-A289-AC6184915D86}" destId="{9B6A349F-7E2F-4132-8775-B4230129BAC4}" srcOrd="0" destOrd="0" presId="urn:microsoft.com/office/officeart/2016/7/layout/BasicLinearProcessNumbered"/>
    <dgm:cxn modelId="{8F7A5228-ADD4-4074-B1EE-61C1592F1208}" type="presOf" srcId="{69E99303-BB06-485E-9455-5CF6C72EEF0D}" destId="{DA78617C-C8E9-4158-B1E7-BC613545019F}" srcOrd="0" destOrd="0" presId="urn:microsoft.com/office/officeart/2016/7/layout/BasicLinearProcessNumbered"/>
    <dgm:cxn modelId="{C39D7733-315E-4028-8656-BD9ECA4FE9EB}" type="presOf" srcId="{0D17284A-5B32-4A8C-B824-18F16A4264E2}" destId="{7AD54ED3-10EA-4318-80E6-29DEFB0B9FEC}" srcOrd="1" destOrd="0" presId="urn:microsoft.com/office/officeart/2016/7/layout/BasicLinearProcessNumbered"/>
    <dgm:cxn modelId="{7E4CE43A-7EB2-4286-A2DC-8102FB8F7B40}" srcId="{153A1B1A-A0D9-4ABF-BB65-B5B661FD6889}" destId="{0D17284A-5B32-4A8C-B824-18F16A4264E2}" srcOrd="1" destOrd="0" parTransId="{DA75BFF8-4F35-439B-9DD7-D1FABE18B642}" sibTransId="{34E46454-D05E-42D1-953A-726C1D037E17}"/>
    <dgm:cxn modelId="{DC164C7A-08AA-41B8-8C20-BAC60050D6AD}" type="presOf" srcId="{0D17284A-5B32-4A8C-B824-18F16A4264E2}" destId="{032C9D7D-4202-4D88-A399-F61F9C4144B4}" srcOrd="0" destOrd="0" presId="urn:microsoft.com/office/officeart/2016/7/layout/BasicLinearProcessNumbered"/>
    <dgm:cxn modelId="{7E5F538F-F218-47B1-BACF-13854C73DA74}" type="presOf" srcId="{1DE24461-1481-442F-8053-C06635D2EA7C}" destId="{9DF3DE6F-F5EA-46B6-B8D6-CB022FE56B47}" srcOrd="1" destOrd="0" presId="urn:microsoft.com/office/officeart/2016/7/layout/BasicLinearProcessNumbered"/>
    <dgm:cxn modelId="{EA49B690-2F30-4A54-B178-A4DA14E332A7}" type="presOf" srcId="{69E99303-BB06-485E-9455-5CF6C72EEF0D}" destId="{E18CD28D-F8D8-4092-906B-E9747A8CA786}" srcOrd="1" destOrd="0" presId="urn:microsoft.com/office/officeart/2016/7/layout/BasicLinearProcessNumbered"/>
    <dgm:cxn modelId="{82BA7CD4-A0B5-4908-AA90-744F7399E7B5}" type="presOf" srcId="{1DE24461-1481-442F-8053-C06635D2EA7C}" destId="{0E9BAAD7-F13D-4F54-B6FE-9E4F2FB0F286}" srcOrd="0" destOrd="0" presId="urn:microsoft.com/office/officeart/2016/7/layout/BasicLinearProcessNumbered"/>
    <dgm:cxn modelId="{CFD382D6-5D49-4CD4-95D3-A7A7950DDB48}" type="presOf" srcId="{34E46454-D05E-42D1-953A-726C1D037E17}" destId="{D898176D-51E9-4878-AD82-9A3751FF9370}" srcOrd="0" destOrd="0" presId="urn:microsoft.com/office/officeart/2016/7/layout/BasicLinearProcessNumbered"/>
    <dgm:cxn modelId="{A081F8DA-97C3-46ED-B855-D6B64F5A2E0C}" srcId="{153A1B1A-A0D9-4ABF-BB65-B5B661FD6889}" destId="{69E99303-BB06-485E-9455-5CF6C72EEF0D}" srcOrd="0" destOrd="0" parTransId="{15154B48-94A7-4E83-AE28-CA2BA88F0432}" sibTransId="{92D330E5-C074-4503-88F8-E10BD6A270E5}"/>
    <dgm:cxn modelId="{5F72C3E6-1770-432C-95FE-B3D91A48AA77}" type="presOf" srcId="{92D330E5-C074-4503-88F8-E10BD6A270E5}" destId="{D808BEAC-FF6E-428E-89DF-3608719E65F9}" srcOrd="0" destOrd="0" presId="urn:microsoft.com/office/officeart/2016/7/layout/BasicLinearProcessNumbered"/>
    <dgm:cxn modelId="{00BB9AD1-BDDA-422F-9BDF-D72DC12E4AF0}" type="presParOf" srcId="{61DF2ED5-7275-4A42-9A9D-941156932E50}" destId="{0AB8F5B8-3A4C-4EC1-95A8-3291F583B13E}" srcOrd="0" destOrd="0" presId="urn:microsoft.com/office/officeart/2016/7/layout/BasicLinearProcessNumbered"/>
    <dgm:cxn modelId="{E90D4D5B-8FE3-46E2-BAA0-3BA866AAE302}" type="presParOf" srcId="{0AB8F5B8-3A4C-4EC1-95A8-3291F583B13E}" destId="{DA78617C-C8E9-4158-B1E7-BC613545019F}" srcOrd="0" destOrd="0" presId="urn:microsoft.com/office/officeart/2016/7/layout/BasicLinearProcessNumbered"/>
    <dgm:cxn modelId="{1FD87AB2-D176-48F7-BEC1-14D3AD6FAD71}" type="presParOf" srcId="{0AB8F5B8-3A4C-4EC1-95A8-3291F583B13E}" destId="{D808BEAC-FF6E-428E-89DF-3608719E65F9}" srcOrd="1" destOrd="0" presId="urn:microsoft.com/office/officeart/2016/7/layout/BasicLinearProcessNumbered"/>
    <dgm:cxn modelId="{BBC788BF-A6FE-4A29-B01D-706A125211DB}" type="presParOf" srcId="{0AB8F5B8-3A4C-4EC1-95A8-3291F583B13E}" destId="{082AC31B-C2D7-4A28-9E98-C2A3989A3375}" srcOrd="2" destOrd="0" presId="urn:microsoft.com/office/officeart/2016/7/layout/BasicLinearProcessNumbered"/>
    <dgm:cxn modelId="{78E0BA65-E207-4D5E-AEEC-99AA24F1D53F}" type="presParOf" srcId="{0AB8F5B8-3A4C-4EC1-95A8-3291F583B13E}" destId="{E18CD28D-F8D8-4092-906B-E9747A8CA786}" srcOrd="3" destOrd="0" presId="urn:microsoft.com/office/officeart/2016/7/layout/BasicLinearProcessNumbered"/>
    <dgm:cxn modelId="{13A706AF-C349-448C-9AA7-D907C8857A24}" type="presParOf" srcId="{61DF2ED5-7275-4A42-9A9D-941156932E50}" destId="{B83F9966-A7A9-452E-B35D-BFDE6525825E}" srcOrd="1" destOrd="0" presId="urn:microsoft.com/office/officeart/2016/7/layout/BasicLinearProcessNumbered"/>
    <dgm:cxn modelId="{85A52424-7E97-4557-AA04-B6320586FD35}" type="presParOf" srcId="{61DF2ED5-7275-4A42-9A9D-941156932E50}" destId="{5D867EDA-DA3D-4C93-8086-620CB8EF27EA}" srcOrd="2" destOrd="0" presId="urn:microsoft.com/office/officeart/2016/7/layout/BasicLinearProcessNumbered"/>
    <dgm:cxn modelId="{BB26F09B-0F39-4FC0-83FC-93A3CA444020}" type="presParOf" srcId="{5D867EDA-DA3D-4C93-8086-620CB8EF27EA}" destId="{032C9D7D-4202-4D88-A399-F61F9C4144B4}" srcOrd="0" destOrd="0" presId="urn:microsoft.com/office/officeart/2016/7/layout/BasicLinearProcessNumbered"/>
    <dgm:cxn modelId="{707C9177-93F5-4892-B92F-3F082E636F7B}" type="presParOf" srcId="{5D867EDA-DA3D-4C93-8086-620CB8EF27EA}" destId="{D898176D-51E9-4878-AD82-9A3751FF9370}" srcOrd="1" destOrd="0" presId="urn:microsoft.com/office/officeart/2016/7/layout/BasicLinearProcessNumbered"/>
    <dgm:cxn modelId="{EA1CABF2-B71A-4B25-9A88-B8D70D6D77CD}" type="presParOf" srcId="{5D867EDA-DA3D-4C93-8086-620CB8EF27EA}" destId="{9CEA1696-856F-491B-8589-6E780FC2E980}" srcOrd="2" destOrd="0" presId="urn:microsoft.com/office/officeart/2016/7/layout/BasicLinearProcessNumbered"/>
    <dgm:cxn modelId="{F298D85A-B0AD-48BF-AC9C-B0DE12ABBD1F}" type="presParOf" srcId="{5D867EDA-DA3D-4C93-8086-620CB8EF27EA}" destId="{7AD54ED3-10EA-4318-80E6-29DEFB0B9FEC}" srcOrd="3" destOrd="0" presId="urn:microsoft.com/office/officeart/2016/7/layout/BasicLinearProcessNumbered"/>
    <dgm:cxn modelId="{19CD9D85-7B04-4B11-A293-DB7346BD469A}" type="presParOf" srcId="{61DF2ED5-7275-4A42-9A9D-941156932E50}" destId="{A1C652A7-C380-4BB0-907C-ACCC80BD2747}" srcOrd="3" destOrd="0" presId="urn:microsoft.com/office/officeart/2016/7/layout/BasicLinearProcessNumbered"/>
    <dgm:cxn modelId="{F063B2F4-E9DC-4EDE-90AD-9C2E8123A87E}" type="presParOf" srcId="{61DF2ED5-7275-4A42-9A9D-941156932E50}" destId="{8FB977D5-4FF0-4F1A-98E3-7FBDC4841C1D}" srcOrd="4" destOrd="0" presId="urn:microsoft.com/office/officeart/2016/7/layout/BasicLinearProcessNumbered"/>
    <dgm:cxn modelId="{5E9DC97B-AD10-473B-8E09-E7843F7DDA09}" type="presParOf" srcId="{8FB977D5-4FF0-4F1A-98E3-7FBDC4841C1D}" destId="{0E9BAAD7-F13D-4F54-B6FE-9E4F2FB0F286}" srcOrd="0" destOrd="0" presId="urn:microsoft.com/office/officeart/2016/7/layout/BasicLinearProcessNumbered"/>
    <dgm:cxn modelId="{6E0D250C-C5D6-4810-9EFF-3B85766ABAFD}" type="presParOf" srcId="{8FB977D5-4FF0-4F1A-98E3-7FBDC4841C1D}" destId="{9B6A349F-7E2F-4132-8775-B4230129BAC4}" srcOrd="1" destOrd="0" presId="urn:microsoft.com/office/officeart/2016/7/layout/BasicLinearProcessNumbered"/>
    <dgm:cxn modelId="{96B2B62C-B293-4696-9C93-D867516994E2}" type="presParOf" srcId="{8FB977D5-4FF0-4F1A-98E3-7FBDC4841C1D}" destId="{CAECD664-62E2-4575-8EF5-82FFAA726882}" srcOrd="2" destOrd="0" presId="urn:microsoft.com/office/officeart/2016/7/layout/BasicLinearProcessNumbered"/>
    <dgm:cxn modelId="{B95270A3-59F8-4F17-AA37-934175670A17}" type="presParOf" srcId="{8FB977D5-4FF0-4F1A-98E3-7FBDC4841C1D}" destId="{9DF3DE6F-F5EA-46B6-B8D6-CB022FE56B47}"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0D2716-9C77-4A04-BC6E-C4B298C8F064}"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US"/>
        </a:p>
      </dgm:t>
    </dgm:pt>
    <dgm:pt modelId="{451394A2-CE48-46E5-89EF-0948A52BC151}">
      <dgm:prSet phldrT="[Text]"/>
      <dgm:spPr>
        <a:xfrm>
          <a:off x="883" y="677278"/>
          <a:ext cx="3446296" cy="2067777"/>
        </a:xfrm>
        <a:prstGeom prst="rect">
          <a:avLst/>
        </a:prstGeom>
        <a:solidFill>
          <a:srgbClr val="005185">
            <a:shade val="80000"/>
            <a:hueOff val="0"/>
            <a:satOff val="0"/>
            <a:lumOff val="0"/>
            <a:alphaOff val="0"/>
          </a:srgbClr>
        </a:solidFill>
        <a:ln w="12700" cap="flat" cmpd="sng" algn="ctr">
          <a:solidFill>
            <a:sysClr val="window" lastClr="FFFFFF">
              <a:hueOff val="0"/>
              <a:satOff val="0"/>
              <a:lumOff val="0"/>
              <a:alphaOff val="0"/>
            </a:sysClr>
          </a:solidFill>
          <a:prstDash val="solid"/>
        </a:ln>
        <a:effectLst/>
      </dgm:spPr>
      <dgm:t>
        <a:bodyPr/>
        <a:lstStyle/>
        <a:p>
          <a:pPr>
            <a:buNone/>
          </a:pPr>
          <a:r>
            <a:rPr lang="en-US" b="1">
              <a:solidFill>
                <a:sysClr val="window" lastClr="FFFFFF"/>
              </a:solidFill>
              <a:latin typeface="Source Sans Pro"/>
              <a:ea typeface="+mn-ea"/>
              <a:cs typeface="+mn-cs"/>
            </a:rPr>
            <a:t>Conventional 3%</a:t>
          </a:r>
        </a:p>
      </dgm:t>
    </dgm:pt>
    <dgm:pt modelId="{A78EA661-9BBD-4CEC-94CA-56D6970D418F}" type="parTrans" cxnId="{53BD88BA-2C3A-45DB-A7FB-5CBD12522E00}">
      <dgm:prSet/>
      <dgm:spPr/>
      <dgm:t>
        <a:bodyPr/>
        <a:lstStyle/>
        <a:p>
          <a:endParaRPr lang="en-US">
            <a:latin typeface="+mj-lt"/>
          </a:endParaRPr>
        </a:p>
      </dgm:t>
    </dgm:pt>
    <dgm:pt modelId="{237469EA-0C89-4B03-AA60-18189F4334CF}" type="sibTrans" cxnId="{53BD88BA-2C3A-45DB-A7FB-5CBD12522E00}">
      <dgm:prSet/>
      <dgm:spPr/>
      <dgm:t>
        <a:bodyPr/>
        <a:lstStyle/>
        <a:p>
          <a:endParaRPr lang="en-US">
            <a:latin typeface="+mj-lt"/>
          </a:endParaRPr>
        </a:p>
      </dgm:t>
    </dgm:pt>
    <dgm:pt modelId="{444908D8-F23F-4A6C-A40D-D4A9F08EBC06}">
      <dgm:prSet phldrT="[Text]"/>
      <dgm:spPr>
        <a:xfrm>
          <a:off x="3791809" y="677278"/>
          <a:ext cx="3446296" cy="2067777"/>
        </a:xfrm>
        <a:prstGeom prst="rect">
          <a:avLst/>
        </a:prstGeom>
        <a:solidFill>
          <a:srgbClr val="56AA80"/>
        </a:solidFill>
        <a:ln w="12700" cap="flat" cmpd="sng" algn="ctr">
          <a:solidFill>
            <a:sysClr val="window" lastClr="FFFFFF">
              <a:hueOff val="0"/>
              <a:satOff val="0"/>
              <a:lumOff val="0"/>
              <a:alphaOff val="0"/>
            </a:sysClr>
          </a:solidFill>
          <a:prstDash val="solid"/>
        </a:ln>
        <a:effectLst/>
      </dgm:spPr>
      <dgm:t>
        <a:bodyPr/>
        <a:lstStyle/>
        <a:p>
          <a:pPr>
            <a:buNone/>
          </a:pPr>
          <a:r>
            <a:rPr lang="en-US" b="1">
              <a:solidFill>
                <a:sysClr val="window" lastClr="FFFFFF"/>
              </a:solidFill>
              <a:latin typeface="Source Sans Pro"/>
              <a:ea typeface="+mn-ea"/>
              <a:cs typeface="+mn-cs"/>
            </a:rPr>
            <a:t>FHA    3.5%</a:t>
          </a:r>
        </a:p>
      </dgm:t>
    </dgm:pt>
    <dgm:pt modelId="{31AF13C7-9E04-4CA4-964C-F5A3E4AAD2A3}" type="parTrans" cxnId="{3AE6675F-E8F9-4CB3-816A-DBDFA6DC3AE0}">
      <dgm:prSet/>
      <dgm:spPr/>
      <dgm:t>
        <a:bodyPr/>
        <a:lstStyle/>
        <a:p>
          <a:endParaRPr lang="en-US">
            <a:latin typeface="+mj-lt"/>
          </a:endParaRPr>
        </a:p>
      </dgm:t>
    </dgm:pt>
    <dgm:pt modelId="{BFF9EBC4-3A0D-4855-AD23-04D41CD6CAC8}" type="sibTrans" cxnId="{3AE6675F-E8F9-4CB3-816A-DBDFA6DC3AE0}">
      <dgm:prSet/>
      <dgm:spPr/>
      <dgm:t>
        <a:bodyPr/>
        <a:lstStyle/>
        <a:p>
          <a:endParaRPr lang="en-US">
            <a:latin typeface="+mj-lt"/>
          </a:endParaRPr>
        </a:p>
      </dgm:t>
    </dgm:pt>
    <dgm:pt modelId="{978140CB-B9AC-4947-96C8-F8F6CD8F763F}">
      <dgm:prSet phldrT="[Text]"/>
      <dgm:spPr>
        <a:xfrm>
          <a:off x="883" y="3089685"/>
          <a:ext cx="3446296" cy="2067777"/>
        </a:xfrm>
        <a:prstGeom prst="rect">
          <a:avLst/>
        </a:prstGeom>
        <a:solidFill>
          <a:srgbClr val="005185">
            <a:shade val="80000"/>
            <a:hueOff val="538284"/>
            <a:satOff val="-54616"/>
            <a:lumOff val="27490"/>
            <a:alphaOff val="0"/>
          </a:srgbClr>
        </a:solidFill>
        <a:ln w="12700" cap="flat" cmpd="sng" algn="ctr">
          <a:solidFill>
            <a:sysClr val="window" lastClr="FFFFFF">
              <a:hueOff val="0"/>
              <a:satOff val="0"/>
              <a:lumOff val="0"/>
              <a:alphaOff val="0"/>
            </a:sysClr>
          </a:solidFill>
          <a:prstDash val="solid"/>
        </a:ln>
        <a:effectLst/>
      </dgm:spPr>
      <dgm:t>
        <a:bodyPr/>
        <a:lstStyle/>
        <a:p>
          <a:pPr>
            <a:buNone/>
          </a:pPr>
          <a:r>
            <a:rPr lang="en-US" b="1">
              <a:solidFill>
                <a:sysClr val="window" lastClr="FFFFFF"/>
              </a:solidFill>
              <a:latin typeface="Source Sans Pro"/>
              <a:ea typeface="+mn-ea"/>
              <a:cs typeface="+mn-cs"/>
            </a:rPr>
            <a:t>VA    0%</a:t>
          </a:r>
        </a:p>
      </dgm:t>
    </dgm:pt>
    <dgm:pt modelId="{A034C52D-BC57-43AD-81AE-1266EC5989E9}" type="parTrans" cxnId="{AF36D70A-C960-42A4-861B-EA109F3F4209}">
      <dgm:prSet/>
      <dgm:spPr/>
      <dgm:t>
        <a:bodyPr/>
        <a:lstStyle/>
        <a:p>
          <a:endParaRPr lang="en-US">
            <a:latin typeface="+mj-lt"/>
          </a:endParaRPr>
        </a:p>
      </dgm:t>
    </dgm:pt>
    <dgm:pt modelId="{1C222F11-8B41-4898-9F60-29D86A28B774}" type="sibTrans" cxnId="{AF36D70A-C960-42A4-861B-EA109F3F4209}">
      <dgm:prSet/>
      <dgm:spPr/>
      <dgm:t>
        <a:bodyPr/>
        <a:lstStyle/>
        <a:p>
          <a:endParaRPr lang="en-US">
            <a:latin typeface="+mj-lt"/>
          </a:endParaRPr>
        </a:p>
      </dgm:t>
    </dgm:pt>
    <dgm:pt modelId="{AFA10A9A-1AE7-4052-AD45-550B78EDB1D5}">
      <dgm:prSet phldrT="[Text]"/>
      <dgm:spPr>
        <a:xfrm>
          <a:off x="3791809" y="3089685"/>
          <a:ext cx="3446296" cy="2067777"/>
        </a:xfrm>
        <a:prstGeom prst="rect">
          <a:avLst/>
        </a:prstGeom>
        <a:solidFill>
          <a:srgbClr val="005185">
            <a:shade val="80000"/>
            <a:hueOff val="807426"/>
            <a:satOff val="-81924"/>
            <a:lumOff val="41235"/>
            <a:alphaOff val="0"/>
          </a:srgbClr>
        </a:solidFill>
        <a:ln w="12700" cap="flat" cmpd="sng" algn="ctr">
          <a:solidFill>
            <a:sysClr val="window" lastClr="FFFFFF">
              <a:hueOff val="0"/>
              <a:satOff val="0"/>
              <a:lumOff val="0"/>
              <a:alphaOff val="0"/>
            </a:sysClr>
          </a:solidFill>
          <a:prstDash val="solid"/>
        </a:ln>
        <a:effectLst/>
      </dgm:spPr>
      <dgm:t>
        <a:bodyPr/>
        <a:lstStyle/>
        <a:p>
          <a:pPr>
            <a:buNone/>
          </a:pPr>
          <a:r>
            <a:rPr lang="en-US" b="1">
              <a:solidFill>
                <a:sysClr val="window" lastClr="FFFFFF"/>
              </a:solidFill>
              <a:latin typeface="Source Sans Pro"/>
              <a:ea typeface="+mn-ea"/>
              <a:cs typeface="+mn-cs"/>
            </a:rPr>
            <a:t>USDA   0%</a:t>
          </a:r>
        </a:p>
      </dgm:t>
    </dgm:pt>
    <dgm:pt modelId="{C1D74053-DE04-469D-8483-57D6A3AA3D03}" type="parTrans" cxnId="{810A03AB-C901-4A8F-8D61-925831C7597E}">
      <dgm:prSet/>
      <dgm:spPr/>
      <dgm:t>
        <a:bodyPr/>
        <a:lstStyle/>
        <a:p>
          <a:endParaRPr lang="en-US">
            <a:latin typeface="+mj-lt"/>
          </a:endParaRPr>
        </a:p>
      </dgm:t>
    </dgm:pt>
    <dgm:pt modelId="{7A9AA389-5625-4C28-A9EB-41E253988EE1}" type="sibTrans" cxnId="{810A03AB-C901-4A8F-8D61-925831C7597E}">
      <dgm:prSet/>
      <dgm:spPr/>
      <dgm:t>
        <a:bodyPr/>
        <a:lstStyle/>
        <a:p>
          <a:endParaRPr lang="en-US">
            <a:latin typeface="+mj-lt"/>
          </a:endParaRPr>
        </a:p>
      </dgm:t>
    </dgm:pt>
    <dgm:pt modelId="{41D3C601-5011-49B4-8ECE-8F8F23E210AA}" type="pres">
      <dgm:prSet presAssocID="{B30D2716-9C77-4A04-BC6E-C4B298C8F064}" presName="diagram" presStyleCnt="0">
        <dgm:presLayoutVars>
          <dgm:dir/>
          <dgm:resizeHandles val="exact"/>
        </dgm:presLayoutVars>
      </dgm:prSet>
      <dgm:spPr/>
    </dgm:pt>
    <dgm:pt modelId="{E25C26DE-80E2-40A4-9BAE-8E795224FF94}" type="pres">
      <dgm:prSet presAssocID="{451394A2-CE48-46E5-89EF-0948A52BC151}" presName="node" presStyleLbl="node1" presStyleIdx="0" presStyleCnt="4">
        <dgm:presLayoutVars>
          <dgm:bulletEnabled val="1"/>
        </dgm:presLayoutVars>
      </dgm:prSet>
      <dgm:spPr/>
    </dgm:pt>
    <dgm:pt modelId="{D41BBB9A-A50D-4207-B6F7-1299BC901621}" type="pres">
      <dgm:prSet presAssocID="{237469EA-0C89-4B03-AA60-18189F4334CF}" presName="sibTrans" presStyleCnt="0"/>
      <dgm:spPr/>
    </dgm:pt>
    <dgm:pt modelId="{6B9DFBFD-544B-441E-9F11-3D825896F25B}" type="pres">
      <dgm:prSet presAssocID="{444908D8-F23F-4A6C-A40D-D4A9F08EBC06}" presName="node" presStyleLbl="node1" presStyleIdx="1" presStyleCnt="4">
        <dgm:presLayoutVars>
          <dgm:bulletEnabled val="1"/>
        </dgm:presLayoutVars>
      </dgm:prSet>
      <dgm:spPr/>
    </dgm:pt>
    <dgm:pt modelId="{C49ADAAB-7963-450C-8468-CD9F76B53A76}" type="pres">
      <dgm:prSet presAssocID="{BFF9EBC4-3A0D-4855-AD23-04D41CD6CAC8}" presName="sibTrans" presStyleCnt="0"/>
      <dgm:spPr/>
    </dgm:pt>
    <dgm:pt modelId="{7E40DF8B-7148-4589-8BC3-FA7E60D12115}" type="pres">
      <dgm:prSet presAssocID="{978140CB-B9AC-4947-96C8-F8F6CD8F763F}" presName="node" presStyleLbl="node1" presStyleIdx="2" presStyleCnt="4">
        <dgm:presLayoutVars>
          <dgm:bulletEnabled val="1"/>
        </dgm:presLayoutVars>
      </dgm:prSet>
      <dgm:spPr/>
    </dgm:pt>
    <dgm:pt modelId="{00582198-A043-48B6-82B3-C5100AB6E8DA}" type="pres">
      <dgm:prSet presAssocID="{1C222F11-8B41-4898-9F60-29D86A28B774}" presName="sibTrans" presStyleCnt="0"/>
      <dgm:spPr/>
    </dgm:pt>
    <dgm:pt modelId="{AAFE3C6E-C771-426F-9335-16FB410977C5}" type="pres">
      <dgm:prSet presAssocID="{AFA10A9A-1AE7-4052-AD45-550B78EDB1D5}" presName="node" presStyleLbl="node1" presStyleIdx="3" presStyleCnt="4">
        <dgm:presLayoutVars>
          <dgm:bulletEnabled val="1"/>
        </dgm:presLayoutVars>
      </dgm:prSet>
      <dgm:spPr/>
    </dgm:pt>
  </dgm:ptLst>
  <dgm:cxnLst>
    <dgm:cxn modelId="{5864E103-0422-4044-B0A3-D8BA1D876B90}" type="presOf" srcId="{451394A2-CE48-46E5-89EF-0948A52BC151}" destId="{E25C26DE-80E2-40A4-9BAE-8E795224FF94}" srcOrd="0" destOrd="0" presId="urn:microsoft.com/office/officeart/2005/8/layout/default"/>
    <dgm:cxn modelId="{AF36D70A-C960-42A4-861B-EA109F3F4209}" srcId="{B30D2716-9C77-4A04-BC6E-C4B298C8F064}" destId="{978140CB-B9AC-4947-96C8-F8F6CD8F763F}" srcOrd="2" destOrd="0" parTransId="{A034C52D-BC57-43AD-81AE-1266EC5989E9}" sibTransId="{1C222F11-8B41-4898-9F60-29D86A28B774}"/>
    <dgm:cxn modelId="{117A095D-87F5-4922-A1C5-81BF0868ED81}" type="presOf" srcId="{978140CB-B9AC-4947-96C8-F8F6CD8F763F}" destId="{7E40DF8B-7148-4589-8BC3-FA7E60D12115}" srcOrd="0" destOrd="0" presId="urn:microsoft.com/office/officeart/2005/8/layout/default"/>
    <dgm:cxn modelId="{3AE6675F-E8F9-4CB3-816A-DBDFA6DC3AE0}" srcId="{B30D2716-9C77-4A04-BC6E-C4B298C8F064}" destId="{444908D8-F23F-4A6C-A40D-D4A9F08EBC06}" srcOrd="1" destOrd="0" parTransId="{31AF13C7-9E04-4CA4-964C-F5A3E4AAD2A3}" sibTransId="{BFF9EBC4-3A0D-4855-AD23-04D41CD6CAC8}"/>
    <dgm:cxn modelId="{947DF86B-E8C7-4F26-9DAB-1E9E0631F67E}" type="presOf" srcId="{444908D8-F23F-4A6C-A40D-D4A9F08EBC06}" destId="{6B9DFBFD-544B-441E-9F11-3D825896F25B}" srcOrd="0" destOrd="0" presId="urn:microsoft.com/office/officeart/2005/8/layout/default"/>
    <dgm:cxn modelId="{53647176-6FD0-4D0F-8C5F-2B420293AE81}" type="presOf" srcId="{B30D2716-9C77-4A04-BC6E-C4B298C8F064}" destId="{41D3C601-5011-49B4-8ECE-8F8F23E210AA}" srcOrd="0" destOrd="0" presId="urn:microsoft.com/office/officeart/2005/8/layout/default"/>
    <dgm:cxn modelId="{C333FB7E-4819-4E8A-9E4F-5E90A7715F8E}" type="presOf" srcId="{AFA10A9A-1AE7-4052-AD45-550B78EDB1D5}" destId="{AAFE3C6E-C771-426F-9335-16FB410977C5}" srcOrd="0" destOrd="0" presId="urn:microsoft.com/office/officeart/2005/8/layout/default"/>
    <dgm:cxn modelId="{810A03AB-C901-4A8F-8D61-925831C7597E}" srcId="{B30D2716-9C77-4A04-BC6E-C4B298C8F064}" destId="{AFA10A9A-1AE7-4052-AD45-550B78EDB1D5}" srcOrd="3" destOrd="0" parTransId="{C1D74053-DE04-469D-8483-57D6A3AA3D03}" sibTransId="{7A9AA389-5625-4C28-A9EB-41E253988EE1}"/>
    <dgm:cxn modelId="{53BD88BA-2C3A-45DB-A7FB-5CBD12522E00}" srcId="{B30D2716-9C77-4A04-BC6E-C4B298C8F064}" destId="{451394A2-CE48-46E5-89EF-0948A52BC151}" srcOrd="0" destOrd="0" parTransId="{A78EA661-9BBD-4CEC-94CA-56D6970D418F}" sibTransId="{237469EA-0C89-4B03-AA60-18189F4334CF}"/>
    <dgm:cxn modelId="{5ECA4580-57C5-4927-95C5-0149745E0622}" type="presParOf" srcId="{41D3C601-5011-49B4-8ECE-8F8F23E210AA}" destId="{E25C26DE-80E2-40A4-9BAE-8E795224FF94}" srcOrd="0" destOrd="0" presId="urn:microsoft.com/office/officeart/2005/8/layout/default"/>
    <dgm:cxn modelId="{03F04603-B6F1-4539-B77D-863C966F8717}" type="presParOf" srcId="{41D3C601-5011-49B4-8ECE-8F8F23E210AA}" destId="{D41BBB9A-A50D-4207-B6F7-1299BC901621}" srcOrd="1" destOrd="0" presId="urn:microsoft.com/office/officeart/2005/8/layout/default"/>
    <dgm:cxn modelId="{9ECBFCF5-33DD-48BC-B261-7B5650797A6B}" type="presParOf" srcId="{41D3C601-5011-49B4-8ECE-8F8F23E210AA}" destId="{6B9DFBFD-544B-441E-9F11-3D825896F25B}" srcOrd="2" destOrd="0" presId="urn:microsoft.com/office/officeart/2005/8/layout/default"/>
    <dgm:cxn modelId="{7212D86E-8B6C-4C30-871D-5E1985DBDA8A}" type="presParOf" srcId="{41D3C601-5011-49B4-8ECE-8F8F23E210AA}" destId="{C49ADAAB-7963-450C-8468-CD9F76B53A76}" srcOrd="3" destOrd="0" presId="urn:microsoft.com/office/officeart/2005/8/layout/default"/>
    <dgm:cxn modelId="{8B470CD7-63A3-4618-BA28-A7AABBAC2ADD}" type="presParOf" srcId="{41D3C601-5011-49B4-8ECE-8F8F23E210AA}" destId="{7E40DF8B-7148-4589-8BC3-FA7E60D12115}" srcOrd="4" destOrd="0" presId="urn:microsoft.com/office/officeart/2005/8/layout/default"/>
    <dgm:cxn modelId="{8B9BE18F-4097-4FA8-A866-11A210D07CDC}" type="presParOf" srcId="{41D3C601-5011-49B4-8ECE-8F8F23E210AA}" destId="{00582198-A043-48B6-82B3-C5100AB6E8DA}" srcOrd="5" destOrd="0" presId="urn:microsoft.com/office/officeart/2005/8/layout/default"/>
    <dgm:cxn modelId="{7D8F78B7-8985-4045-B0BA-6FDE3F0060D0}" type="presParOf" srcId="{41D3C601-5011-49B4-8ECE-8F8F23E210AA}" destId="{AAFE3C6E-C771-426F-9335-16FB410977C5}"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9B51BA-5B1F-48BA-9B6E-9A43D03A293D}"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US"/>
        </a:p>
      </dgm:t>
    </dgm:pt>
    <dgm:pt modelId="{2FD5325C-1942-47DE-9515-33C810343CD2}">
      <dgm:prSet phldrT="[Text]" custT="1"/>
      <dgm:spPr>
        <a:ln>
          <a:noFill/>
        </a:ln>
      </dgm:spPr>
      <dgm:t>
        <a:bodyPr/>
        <a:lstStyle/>
        <a:p>
          <a:r>
            <a:rPr lang="en-US" sz="3600" b="1">
              <a:latin typeface="Source Sans Pro" panose="020B0503030403020204" pitchFamily="34" charset="0"/>
              <a:ea typeface="Source Sans Pro" panose="020B0503030403020204" pitchFamily="34" charset="0"/>
            </a:rPr>
            <a:t>Conventional</a:t>
          </a:r>
        </a:p>
      </dgm:t>
    </dgm:pt>
    <dgm:pt modelId="{715446BC-629C-496F-AA90-2C06DCD054E1}" type="parTrans" cxnId="{F8E79DEB-BD1F-411B-A4DC-5AE274AF7790}">
      <dgm:prSet/>
      <dgm:spPr/>
      <dgm:t>
        <a:bodyPr/>
        <a:lstStyle/>
        <a:p>
          <a:endParaRPr lang="en-US"/>
        </a:p>
      </dgm:t>
    </dgm:pt>
    <dgm:pt modelId="{55F1DB57-19CA-46CD-BFEE-85EDE62FE94A}" type="sibTrans" cxnId="{F8E79DEB-BD1F-411B-A4DC-5AE274AF7790}">
      <dgm:prSet/>
      <dgm:spPr/>
      <dgm:t>
        <a:bodyPr/>
        <a:lstStyle/>
        <a:p>
          <a:endParaRPr lang="en-US"/>
        </a:p>
      </dgm:t>
    </dgm:pt>
    <dgm:pt modelId="{618DB831-735F-4B9A-B255-45692D70AA3B}">
      <dgm:prSet phldrT="[Text]" custT="1"/>
      <dgm:spPr>
        <a:solidFill>
          <a:schemeClr val="accent1"/>
        </a:solidFill>
        <a:ln>
          <a:noFill/>
        </a:ln>
      </dgm:spPr>
      <dgm:t>
        <a:bodyPr/>
        <a:lstStyle/>
        <a:p>
          <a:r>
            <a:rPr lang="en-US" sz="4000" b="1">
              <a:solidFill>
                <a:schemeClr val="bg1"/>
              </a:solidFill>
              <a:latin typeface="Source Sans Pro" panose="020B0503030403020204" pitchFamily="34" charset="0"/>
              <a:ea typeface="Source Sans Pro" panose="020B0503030403020204" pitchFamily="34" charset="0"/>
            </a:rPr>
            <a:t>3%</a:t>
          </a:r>
        </a:p>
      </dgm:t>
    </dgm:pt>
    <dgm:pt modelId="{E57B04D9-E6B1-4F82-A525-76DD5C747C14}" type="parTrans" cxnId="{2820E813-B652-4240-AE0B-D5B1F788EB0F}">
      <dgm:prSet/>
      <dgm:spPr/>
      <dgm:t>
        <a:bodyPr/>
        <a:lstStyle/>
        <a:p>
          <a:endParaRPr lang="en-US"/>
        </a:p>
      </dgm:t>
    </dgm:pt>
    <dgm:pt modelId="{273299BB-C589-4F97-91DA-05B07F6849D8}" type="sibTrans" cxnId="{2820E813-B652-4240-AE0B-D5B1F788EB0F}">
      <dgm:prSet/>
      <dgm:spPr/>
      <dgm:t>
        <a:bodyPr/>
        <a:lstStyle/>
        <a:p>
          <a:endParaRPr lang="en-US"/>
        </a:p>
      </dgm:t>
    </dgm:pt>
    <dgm:pt modelId="{64BA2FF4-A434-47EB-8B36-B4963313010F}">
      <dgm:prSet phldrT="[Text]" custT="1"/>
      <dgm:spPr>
        <a:solidFill>
          <a:schemeClr val="accent3"/>
        </a:solidFill>
        <a:ln>
          <a:noFill/>
        </a:ln>
      </dgm:spPr>
      <dgm:t>
        <a:bodyPr/>
        <a:lstStyle/>
        <a:p>
          <a:r>
            <a:rPr lang="en-US" sz="3600" b="1">
              <a:latin typeface="Source Sans Pro" panose="020B0503030403020204" pitchFamily="34" charset="0"/>
              <a:ea typeface="Source Sans Pro" panose="020B0503030403020204" pitchFamily="34" charset="0"/>
            </a:rPr>
            <a:t>FHA, VA, USDA</a:t>
          </a:r>
        </a:p>
      </dgm:t>
    </dgm:pt>
    <dgm:pt modelId="{ADD3610A-8C5A-41C7-A783-706AA1E374FA}" type="parTrans" cxnId="{1651FDDB-758D-4BE5-A487-3E1130BECA93}">
      <dgm:prSet/>
      <dgm:spPr/>
      <dgm:t>
        <a:bodyPr/>
        <a:lstStyle/>
        <a:p>
          <a:endParaRPr lang="en-US"/>
        </a:p>
      </dgm:t>
    </dgm:pt>
    <dgm:pt modelId="{69743502-8EDF-43BF-A075-D7AE0C9901AF}" type="sibTrans" cxnId="{1651FDDB-758D-4BE5-A487-3E1130BECA93}">
      <dgm:prSet/>
      <dgm:spPr/>
      <dgm:t>
        <a:bodyPr/>
        <a:lstStyle/>
        <a:p>
          <a:endParaRPr lang="en-US"/>
        </a:p>
      </dgm:t>
    </dgm:pt>
    <dgm:pt modelId="{13AC5713-6637-4211-8667-4203C1FEE0E9}">
      <dgm:prSet phldrT="[Text]" custT="1"/>
      <dgm:spPr>
        <a:solidFill>
          <a:schemeClr val="accent3"/>
        </a:solidFill>
        <a:ln>
          <a:noFill/>
        </a:ln>
      </dgm:spPr>
      <dgm:t>
        <a:bodyPr/>
        <a:lstStyle/>
        <a:p>
          <a:r>
            <a:rPr lang="en-US" sz="4000" b="1">
              <a:solidFill>
                <a:schemeClr val="bg1"/>
              </a:solidFill>
              <a:latin typeface="Source Sans Pro" panose="020B0503030403020204" pitchFamily="34" charset="0"/>
              <a:ea typeface="Source Sans Pro" panose="020B0503030403020204" pitchFamily="34" charset="0"/>
            </a:rPr>
            <a:t>3.5%</a:t>
          </a:r>
        </a:p>
      </dgm:t>
    </dgm:pt>
    <dgm:pt modelId="{29FECD94-7E75-4649-BB7C-40CDD8683872}" type="parTrans" cxnId="{A971931D-7C96-4E7F-BBA9-B45E34D29BD8}">
      <dgm:prSet/>
      <dgm:spPr/>
      <dgm:t>
        <a:bodyPr/>
        <a:lstStyle/>
        <a:p>
          <a:endParaRPr lang="en-US"/>
        </a:p>
      </dgm:t>
    </dgm:pt>
    <dgm:pt modelId="{4E29F6CF-8FD4-4EB6-A5E5-18EEC762630E}" type="sibTrans" cxnId="{A971931D-7C96-4E7F-BBA9-B45E34D29BD8}">
      <dgm:prSet/>
      <dgm:spPr/>
      <dgm:t>
        <a:bodyPr/>
        <a:lstStyle/>
        <a:p>
          <a:endParaRPr lang="en-US"/>
        </a:p>
      </dgm:t>
    </dgm:pt>
    <dgm:pt modelId="{D3C19611-C134-463C-B388-BF840E048975}" type="pres">
      <dgm:prSet presAssocID="{329B51BA-5B1F-48BA-9B6E-9A43D03A293D}" presName="diagram" presStyleCnt="0">
        <dgm:presLayoutVars>
          <dgm:chPref val="1"/>
          <dgm:dir/>
          <dgm:animOne val="branch"/>
          <dgm:animLvl val="lvl"/>
          <dgm:resizeHandles/>
        </dgm:presLayoutVars>
      </dgm:prSet>
      <dgm:spPr/>
    </dgm:pt>
    <dgm:pt modelId="{CFF7347E-E5F6-40FA-BF71-B814524A9D93}" type="pres">
      <dgm:prSet presAssocID="{2FD5325C-1942-47DE-9515-33C810343CD2}" presName="root" presStyleCnt="0"/>
      <dgm:spPr/>
    </dgm:pt>
    <dgm:pt modelId="{B921B7AE-F028-4FFF-976E-4475BF36A202}" type="pres">
      <dgm:prSet presAssocID="{2FD5325C-1942-47DE-9515-33C810343CD2}" presName="rootComposite" presStyleCnt="0"/>
      <dgm:spPr/>
    </dgm:pt>
    <dgm:pt modelId="{6037E193-BF16-4394-98D6-F7AD3056A5A3}" type="pres">
      <dgm:prSet presAssocID="{2FD5325C-1942-47DE-9515-33C810343CD2}" presName="rootText" presStyleLbl="node1" presStyleIdx="0" presStyleCnt="2" custScaleY="62434" custLinFactNeighborY="-1550"/>
      <dgm:spPr/>
    </dgm:pt>
    <dgm:pt modelId="{895B1153-3450-4CAC-903B-C88ED5E42C5F}" type="pres">
      <dgm:prSet presAssocID="{2FD5325C-1942-47DE-9515-33C810343CD2}" presName="rootConnector" presStyleLbl="node1" presStyleIdx="0" presStyleCnt="2"/>
      <dgm:spPr/>
    </dgm:pt>
    <dgm:pt modelId="{FB50AB5E-AD1C-456E-B0C7-AE5F72918D4C}" type="pres">
      <dgm:prSet presAssocID="{2FD5325C-1942-47DE-9515-33C810343CD2}" presName="childShape" presStyleCnt="0"/>
      <dgm:spPr/>
    </dgm:pt>
    <dgm:pt modelId="{1C91D03A-B474-43D6-9415-236A57E3AF3B}" type="pres">
      <dgm:prSet presAssocID="{E57B04D9-E6B1-4F82-A525-76DD5C747C14}" presName="Name13" presStyleLbl="parChTrans1D2" presStyleIdx="0" presStyleCnt="2"/>
      <dgm:spPr/>
    </dgm:pt>
    <dgm:pt modelId="{9787F891-3C8E-4BA8-A244-64C5F4A3993E}" type="pres">
      <dgm:prSet presAssocID="{618DB831-735F-4B9A-B255-45692D70AA3B}" presName="childText" presStyleLbl="bgAcc1" presStyleIdx="0" presStyleCnt="2" custScaleY="62235">
        <dgm:presLayoutVars>
          <dgm:bulletEnabled val="1"/>
        </dgm:presLayoutVars>
      </dgm:prSet>
      <dgm:spPr/>
    </dgm:pt>
    <dgm:pt modelId="{5EE64C1B-D5A5-4C8F-956C-EC0ECFE41429}" type="pres">
      <dgm:prSet presAssocID="{64BA2FF4-A434-47EB-8B36-B4963313010F}" presName="root" presStyleCnt="0"/>
      <dgm:spPr/>
    </dgm:pt>
    <dgm:pt modelId="{1684D362-EBE0-4A18-B7E3-1F65346C1204}" type="pres">
      <dgm:prSet presAssocID="{64BA2FF4-A434-47EB-8B36-B4963313010F}" presName="rootComposite" presStyleCnt="0"/>
      <dgm:spPr/>
    </dgm:pt>
    <dgm:pt modelId="{171C7F72-3F30-48DA-A09E-F142A604FB3D}" type="pres">
      <dgm:prSet presAssocID="{64BA2FF4-A434-47EB-8B36-B4963313010F}" presName="rootText" presStyleLbl="node1" presStyleIdx="1" presStyleCnt="2" custScaleY="62235"/>
      <dgm:spPr/>
    </dgm:pt>
    <dgm:pt modelId="{AC7AFF7A-9EB5-4447-87BE-CE4531847471}" type="pres">
      <dgm:prSet presAssocID="{64BA2FF4-A434-47EB-8B36-B4963313010F}" presName="rootConnector" presStyleLbl="node1" presStyleIdx="1" presStyleCnt="2"/>
      <dgm:spPr/>
    </dgm:pt>
    <dgm:pt modelId="{21F8930F-D484-4F31-9580-B6840FB6DEFE}" type="pres">
      <dgm:prSet presAssocID="{64BA2FF4-A434-47EB-8B36-B4963313010F}" presName="childShape" presStyleCnt="0"/>
      <dgm:spPr/>
    </dgm:pt>
    <dgm:pt modelId="{E398329A-6ED4-4B9D-A455-0BD25B312D93}" type="pres">
      <dgm:prSet presAssocID="{29FECD94-7E75-4649-BB7C-40CDD8683872}" presName="Name13" presStyleLbl="parChTrans1D2" presStyleIdx="1" presStyleCnt="2"/>
      <dgm:spPr/>
    </dgm:pt>
    <dgm:pt modelId="{9EBAD112-7295-4987-99A8-4FAC5611B413}" type="pres">
      <dgm:prSet presAssocID="{13AC5713-6637-4211-8667-4203C1FEE0E9}" presName="childText" presStyleLbl="bgAcc1" presStyleIdx="1" presStyleCnt="2" custScaleY="62235">
        <dgm:presLayoutVars>
          <dgm:bulletEnabled val="1"/>
        </dgm:presLayoutVars>
      </dgm:prSet>
      <dgm:spPr/>
    </dgm:pt>
  </dgm:ptLst>
  <dgm:cxnLst>
    <dgm:cxn modelId="{2820E813-B652-4240-AE0B-D5B1F788EB0F}" srcId="{2FD5325C-1942-47DE-9515-33C810343CD2}" destId="{618DB831-735F-4B9A-B255-45692D70AA3B}" srcOrd="0" destOrd="0" parTransId="{E57B04D9-E6B1-4F82-A525-76DD5C747C14}" sibTransId="{273299BB-C589-4F97-91DA-05B07F6849D8}"/>
    <dgm:cxn modelId="{C1603E18-2DC2-4D43-8BDA-E8A9C8929325}" type="presOf" srcId="{13AC5713-6637-4211-8667-4203C1FEE0E9}" destId="{9EBAD112-7295-4987-99A8-4FAC5611B413}" srcOrd="0" destOrd="0" presId="urn:microsoft.com/office/officeart/2005/8/layout/hierarchy3"/>
    <dgm:cxn modelId="{2232D21C-46C5-4D2B-A752-09F405A1B18C}" type="presOf" srcId="{329B51BA-5B1F-48BA-9B6E-9A43D03A293D}" destId="{D3C19611-C134-463C-B388-BF840E048975}" srcOrd="0" destOrd="0" presId="urn:microsoft.com/office/officeart/2005/8/layout/hierarchy3"/>
    <dgm:cxn modelId="{A971931D-7C96-4E7F-BBA9-B45E34D29BD8}" srcId="{64BA2FF4-A434-47EB-8B36-B4963313010F}" destId="{13AC5713-6637-4211-8667-4203C1FEE0E9}" srcOrd="0" destOrd="0" parTransId="{29FECD94-7E75-4649-BB7C-40CDD8683872}" sibTransId="{4E29F6CF-8FD4-4EB6-A5E5-18EEC762630E}"/>
    <dgm:cxn modelId="{44982748-8658-494A-87E3-ADAD6C3A5DB5}" type="presOf" srcId="{64BA2FF4-A434-47EB-8B36-B4963313010F}" destId="{171C7F72-3F30-48DA-A09E-F142A604FB3D}" srcOrd="0" destOrd="0" presId="urn:microsoft.com/office/officeart/2005/8/layout/hierarchy3"/>
    <dgm:cxn modelId="{FBB1B46E-D249-4B7C-AB12-87FAD3F23D15}" type="presOf" srcId="{618DB831-735F-4B9A-B255-45692D70AA3B}" destId="{9787F891-3C8E-4BA8-A244-64C5F4A3993E}" srcOrd="0" destOrd="0" presId="urn:microsoft.com/office/officeart/2005/8/layout/hierarchy3"/>
    <dgm:cxn modelId="{E63C0579-C5BF-4347-B19E-95B09E57B84D}" type="presOf" srcId="{64BA2FF4-A434-47EB-8B36-B4963313010F}" destId="{AC7AFF7A-9EB5-4447-87BE-CE4531847471}" srcOrd="1" destOrd="0" presId="urn:microsoft.com/office/officeart/2005/8/layout/hierarchy3"/>
    <dgm:cxn modelId="{12312D92-070F-4DA8-945F-CCCAE28C963C}" type="presOf" srcId="{29FECD94-7E75-4649-BB7C-40CDD8683872}" destId="{E398329A-6ED4-4B9D-A455-0BD25B312D93}" srcOrd="0" destOrd="0" presId="urn:microsoft.com/office/officeart/2005/8/layout/hierarchy3"/>
    <dgm:cxn modelId="{0E79AF92-232F-4670-97C6-64BFD5098080}" type="presOf" srcId="{2FD5325C-1942-47DE-9515-33C810343CD2}" destId="{6037E193-BF16-4394-98D6-F7AD3056A5A3}" srcOrd="0" destOrd="0" presId="urn:microsoft.com/office/officeart/2005/8/layout/hierarchy3"/>
    <dgm:cxn modelId="{FBE443CD-A5FB-4449-ACF6-2D630A431C06}" type="presOf" srcId="{E57B04D9-E6B1-4F82-A525-76DD5C747C14}" destId="{1C91D03A-B474-43D6-9415-236A57E3AF3B}" srcOrd="0" destOrd="0" presId="urn:microsoft.com/office/officeart/2005/8/layout/hierarchy3"/>
    <dgm:cxn modelId="{2D9C27D3-D64D-44C3-AD73-59B3C16E751B}" type="presOf" srcId="{2FD5325C-1942-47DE-9515-33C810343CD2}" destId="{895B1153-3450-4CAC-903B-C88ED5E42C5F}" srcOrd="1" destOrd="0" presId="urn:microsoft.com/office/officeart/2005/8/layout/hierarchy3"/>
    <dgm:cxn modelId="{1651FDDB-758D-4BE5-A487-3E1130BECA93}" srcId="{329B51BA-5B1F-48BA-9B6E-9A43D03A293D}" destId="{64BA2FF4-A434-47EB-8B36-B4963313010F}" srcOrd="1" destOrd="0" parTransId="{ADD3610A-8C5A-41C7-A783-706AA1E374FA}" sibTransId="{69743502-8EDF-43BF-A075-D7AE0C9901AF}"/>
    <dgm:cxn modelId="{F8E79DEB-BD1F-411B-A4DC-5AE274AF7790}" srcId="{329B51BA-5B1F-48BA-9B6E-9A43D03A293D}" destId="{2FD5325C-1942-47DE-9515-33C810343CD2}" srcOrd="0" destOrd="0" parTransId="{715446BC-629C-496F-AA90-2C06DCD054E1}" sibTransId="{55F1DB57-19CA-46CD-BFEE-85EDE62FE94A}"/>
    <dgm:cxn modelId="{27F7F0FC-2CC0-4B78-AFA1-02BE4CABBFF7}" type="presParOf" srcId="{D3C19611-C134-463C-B388-BF840E048975}" destId="{CFF7347E-E5F6-40FA-BF71-B814524A9D93}" srcOrd="0" destOrd="0" presId="urn:microsoft.com/office/officeart/2005/8/layout/hierarchy3"/>
    <dgm:cxn modelId="{67025870-B684-4F4A-88E9-A7C7C4651F4D}" type="presParOf" srcId="{CFF7347E-E5F6-40FA-BF71-B814524A9D93}" destId="{B921B7AE-F028-4FFF-976E-4475BF36A202}" srcOrd="0" destOrd="0" presId="urn:microsoft.com/office/officeart/2005/8/layout/hierarchy3"/>
    <dgm:cxn modelId="{3CB46952-1513-424C-923D-D15269E329B6}" type="presParOf" srcId="{B921B7AE-F028-4FFF-976E-4475BF36A202}" destId="{6037E193-BF16-4394-98D6-F7AD3056A5A3}" srcOrd="0" destOrd="0" presId="urn:microsoft.com/office/officeart/2005/8/layout/hierarchy3"/>
    <dgm:cxn modelId="{47AF60A0-6545-4511-9C7C-93107C5945EA}" type="presParOf" srcId="{B921B7AE-F028-4FFF-976E-4475BF36A202}" destId="{895B1153-3450-4CAC-903B-C88ED5E42C5F}" srcOrd="1" destOrd="0" presId="urn:microsoft.com/office/officeart/2005/8/layout/hierarchy3"/>
    <dgm:cxn modelId="{694E7383-3497-48E8-BE56-AE6EAC4F83D6}" type="presParOf" srcId="{CFF7347E-E5F6-40FA-BF71-B814524A9D93}" destId="{FB50AB5E-AD1C-456E-B0C7-AE5F72918D4C}" srcOrd="1" destOrd="0" presId="urn:microsoft.com/office/officeart/2005/8/layout/hierarchy3"/>
    <dgm:cxn modelId="{9CB7C621-E898-432C-8A39-59DCA0B0D393}" type="presParOf" srcId="{FB50AB5E-AD1C-456E-B0C7-AE5F72918D4C}" destId="{1C91D03A-B474-43D6-9415-236A57E3AF3B}" srcOrd="0" destOrd="0" presId="urn:microsoft.com/office/officeart/2005/8/layout/hierarchy3"/>
    <dgm:cxn modelId="{BD00FEF3-4591-40C0-B0ED-39C1AF6138F7}" type="presParOf" srcId="{FB50AB5E-AD1C-456E-B0C7-AE5F72918D4C}" destId="{9787F891-3C8E-4BA8-A244-64C5F4A3993E}" srcOrd="1" destOrd="0" presId="urn:microsoft.com/office/officeart/2005/8/layout/hierarchy3"/>
    <dgm:cxn modelId="{C96CE2A5-C450-469B-B07F-93A6177C1CB4}" type="presParOf" srcId="{D3C19611-C134-463C-B388-BF840E048975}" destId="{5EE64C1B-D5A5-4C8F-956C-EC0ECFE41429}" srcOrd="1" destOrd="0" presId="urn:microsoft.com/office/officeart/2005/8/layout/hierarchy3"/>
    <dgm:cxn modelId="{F7AA7DA3-AF27-4C08-9A1E-B01187A68D0F}" type="presParOf" srcId="{5EE64C1B-D5A5-4C8F-956C-EC0ECFE41429}" destId="{1684D362-EBE0-4A18-B7E3-1F65346C1204}" srcOrd="0" destOrd="0" presId="urn:microsoft.com/office/officeart/2005/8/layout/hierarchy3"/>
    <dgm:cxn modelId="{0281D8CD-CA83-4E98-B062-564879C8F269}" type="presParOf" srcId="{1684D362-EBE0-4A18-B7E3-1F65346C1204}" destId="{171C7F72-3F30-48DA-A09E-F142A604FB3D}" srcOrd="0" destOrd="0" presId="urn:microsoft.com/office/officeart/2005/8/layout/hierarchy3"/>
    <dgm:cxn modelId="{DC9E2F21-43C3-4FD2-906B-0C45BF2A19AB}" type="presParOf" srcId="{1684D362-EBE0-4A18-B7E3-1F65346C1204}" destId="{AC7AFF7A-9EB5-4447-87BE-CE4531847471}" srcOrd="1" destOrd="0" presId="urn:microsoft.com/office/officeart/2005/8/layout/hierarchy3"/>
    <dgm:cxn modelId="{F16134AE-212B-4074-841F-D2AF7DBF60E6}" type="presParOf" srcId="{5EE64C1B-D5A5-4C8F-956C-EC0ECFE41429}" destId="{21F8930F-D484-4F31-9580-B6840FB6DEFE}" srcOrd="1" destOrd="0" presId="urn:microsoft.com/office/officeart/2005/8/layout/hierarchy3"/>
    <dgm:cxn modelId="{79C876F2-3CD4-436E-9E4E-0F4C934B3210}" type="presParOf" srcId="{21F8930F-D484-4F31-9580-B6840FB6DEFE}" destId="{E398329A-6ED4-4B9D-A455-0BD25B312D93}" srcOrd="0" destOrd="0" presId="urn:microsoft.com/office/officeart/2005/8/layout/hierarchy3"/>
    <dgm:cxn modelId="{25DF098B-8709-4F0A-A63C-26981BC1CCEF}" type="presParOf" srcId="{21F8930F-D484-4F31-9580-B6840FB6DEFE}" destId="{9EBAD112-7295-4987-99A8-4FAC5611B413}"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29B51BA-5B1F-48BA-9B6E-9A43D03A293D}"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US"/>
        </a:p>
      </dgm:t>
    </dgm:pt>
    <dgm:pt modelId="{2FD5325C-1942-47DE-9515-33C810343CD2}">
      <dgm:prSet phldrT="[Text]" custT="1"/>
      <dgm:spPr>
        <a:ln>
          <a:noFill/>
        </a:ln>
      </dgm:spPr>
      <dgm:t>
        <a:bodyPr/>
        <a:lstStyle/>
        <a:p>
          <a:r>
            <a:rPr lang="en-US" sz="3600" b="1">
              <a:latin typeface="Source Sans Pro" panose="020B0503030403020204" pitchFamily="34" charset="0"/>
              <a:ea typeface="Source Sans Pro" panose="020B0503030403020204" pitchFamily="34" charset="0"/>
            </a:rPr>
            <a:t>Conventional</a:t>
          </a:r>
        </a:p>
      </dgm:t>
    </dgm:pt>
    <dgm:pt modelId="{715446BC-629C-496F-AA90-2C06DCD054E1}" type="parTrans" cxnId="{F8E79DEB-BD1F-411B-A4DC-5AE274AF7790}">
      <dgm:prSet/>
      <dgm:spPr/>
      <dgm:t>
        <a:bodyPr/>
        <a:lstStyle/>
        <a:p>
          <a:endParaRPr lang="en-US"/>
        </a:p>
      </dgm:t>
    </dgm:pt>
    <dgm:pt modelId="{55F1DB57-19CA-46CD-BFEE-85EDE62FE94A}" type="sibTrans" cxnId="{F8E79DEB-BD1F-411B-A4DC-5AE274AF7790}">
      <dgm:prSet/>
      <dgm:spPr/>
      <dgm:t>
        <a:bodyPr/>
        <a:lstStyle/>
        <a:p>
          <a:endParaRPr lang="en-US"/>
        </a:p>
      </dgm:t>
    </dgm:pt>
    <dgm:pt modelId="{618DB831-735F-4B9A-B255-45692D70AA3B}">
      <dgm:prSet phldrT="[Text]" custT="1"/>
      <dgm:spPr>
        <a:solidFill>
          <a:schemeClr val="accent1"/>
        </a:solidFill>
        <a:ln>
          <a:noFill/>
        </a:ln>
      </dgm:spPr>
      <dgm:t>
        <a:bodyPr/>
        <a:lstStyle/>
        <a:p>
          <a:r>
            <a:rPr lang="en-US" sz="4000" b="1">
              <a:solidFill>
                <a:schemeClr val="bg1"/>
              </a:solidFill>
              <a:latin typeface="Source Sans Pro" panose="020B0503030403020204" pitchFamily="34" charset="0"/>
              <a:ea typeface="Source Sans Pro" panose="020B0503030403020204" pitchFamily="34" charset="0"/>
            </a:rPr>
            <a:t>3%</a:t>
          </a:r>
        </a:p>
      </dgm:t>
    </dgm:pt>
    <dgm:pt modelId="{E57B04D9-E6B1-4F82-A525-76DD5C747C14}" type="parTrans" cxnId="{2820E813-B652-4240-AE0B-D5B1F788EB0F}">
      <dgm:prSet/>
      <dgm:spPr/>
      <dgm:t>
        <a:bodyPr/>
        <a:lstStyle/>
        <a:p>
          <a:endParaRPr lang="en-US"/>
        </a:p>
      </dgm:t>
    </dgm:pt>
    <dgm:pt modelId="{273299BB-C589-4F97-91DA-05B07F6849D8}" type="sibTrans" cxnId="{2820E813-B652-4240-AE0B-D5B1F788EB0F}">
      <dgm:prSet/>
      <dgm:spPr/>
      <dgm:t>
        <a:bodyPr/>
        <a:lstStyle/>
        <a:p>
          <a:endParaRPr lang="en-US"/>
        </a:p>
      </dgm:t>
    </dgm:pt>
    <dgm:pt modelId="{64BA2FF4-A434-47EB-8B36-B4963313010F}">
      <dgm:prSet phldrT="[Text]" custT="1"/>
      <dgm:spPr>
        <a:solidFill>
          <a:schemeClr val="accent3"/>
        </a:solidFill>
        <a:ln>
          <a:noFill/>
        </a:ln>
      </dgm:spPr>
      <dgm:t>
        <a:bodyPr/>
        <a:lstStyle/>
        <a:p>
          <a:r>
            <a:rPr lang="en-US" sz="3600" b="1">
              <a:latin typeface="Source Sans Pro" panose="020B0503030403020204" pitchFamily="34" charset="0"/>
              <a:ea typeface="Source Sans Pro" panose="020B0503030403020204" pitchFamily="34" charset="0"/>
            </a:rPr>
            <a:t>FHA, VA, USDA</a:t>
          </a:r>
        </a:p>
      </dgm:t>
    </dgm:pt>
    <dgm:pt modelId="{ADD3610A-8C5A-41C7-A783-706AA1E374FA}" type="parTrans" cxnId="{1651FDDB-758D-4BE5-A487-3E1130BECA93}">
      <dgm:prSet/>
      <dgm:spPr/>
      <dgm:t>
        <a:bodyPr/>
        <a:lstStyle/>
        <a:p>
          <a:endParaRPr lang="en-US"/>
        </a:p>
      </dgm:t>
    </dgm:pt>
    <dgm:pt modelId="{69743502-8EDF-43BF-A075-D7AE0C9901AF}" type="sibTrans" cxnId="{1651FDDB-758D-4BE5-A487-3E1130BECA93}">
      <dgm:prSet/>
      <dgm:spPr/>
      <dgm:t>
        <a:bodyPr/>
        <a:lstStyle/>
        <a:p>
          <a:endParaRPr lang="en-US"/>
        </a:p>
      </dgm:t>
    </dgm:pt>
    <dgm:pt modelId="{13AC5713-6637-4211-8667-4203C1FEE0E9}">
      <dgm:prSet phldrT="[Text]" custT="1"/>
      <dgm:spPr>
        <a:solidFill>
          <a:schemeClr val="accent3"/>
        </a:solidFill>
        <a:ln>
          <a:noFill/>
        </a:ln>
      </dgm:spPr>
      <dgm:t>
        <a:bodyPr/>
        <a:lstStyle/>
        <a:p>
          <a:r>
            <a:rPr lang="en-US" sz="4000" b="1">
              <a:solidFill>
                <a:schemeClr val="bg1"/>
              </a:solidFill>
              <a:latin typeface="Source Sans Pro" panose="020B0503030403020204" pitchFamily="34" charset="0"/>
              <a:ea typeface="Source Sans Pro" panose="020B0503030403020204" pitchFamily="34" charset="0"/>
            </a:rPr>
            <a:t>3.5%</a:t>
          </a:r>
        </a:p>
      </dgm:t>
    </dgm:pt>
    <dgm:pt modelId="{29FECD94-7E75-4649-BB7C-40CDD8683872}" type="parTrans" cxnId="{A971931D-7C96-4E7F-BBA9-B45E34D29BD8}">
      <dgm:prSet/>
      <dgm:spPr/>
      <dgm:t>
        <a:bodyPr/>
        <a:lstStyle/>
        <a:p>
          <a:endParaRPr lang="en-US"/>
        </a:p>
      </dgm:t>
    </dgm:pt>
    <dgm:pt modelId="{4E29F6CF-8FD4-4EB6-A5E5-18EEC762630E}" type="sibTrans" cxnId="{A971931D-7C96-4E7F-BBA9-B45E34D29BD8}">
      <dgm:prSet/>
      <dgm:spPr/>
      <dgm:t>
        <a:bodyPr/>
        <a:lstStyle/>
        <a:p>
          <a:endParaRPr lang="en-US"/>
        </a:p>
      </dgm:t>
    </dgm:pt>
    <dgm:pt modelId="{D3C19611-C134-463C-B388-BF840E048975}" type="pres">
      <dgm:prSet presAssocID="{329B51BA-5B1F-48BA-9B6E-9A43D03A293D}" presName="diagram" presStyleCnt="0">
        <dgm:presLayoutVars>
          <dgm:chPref val="1"/>
          <dgm:dir/>
          <dgm:animOne val="branch"/>
          <dgm:animLvl val="lvl"/>
          <dgm:resizeHandles/>
        </dgm:presLayoutVars>
      </dgm:prSet>
      <dgm:spPr/>
    </dgm:pt>
    <dgm:pt modelId="{CFF7347E-E5F6-40FA-BF71-B814524A9D93}" type="pres">
      <dgm:prSet presAssocID="{2FD5325C-1942-47DE-9515-33C810343CD2}" presName="root" presStyleCnt="0"/>
      <dgm:spPr/>
    </dgm:pt>
    <dgm:pt modelId="{B921B7AE-F028-4FFF-976E-4475BF36A202}" type="pres">
      <dgm:prSet presAssocID="{2FD5325C-1942-47DE-9515-33C810343CD2}" presName="rootComposite" presStyleCnt="0"/>
      <dgm:spPr/>
    </dgm:pt>
    <dgm:pt modelId="{6037E193-BF16-4394-98D6-F7AD3056A5A3}" type="pres">
      <dgm:prSet presAssocID="{2FD5325C-1942-47DE-9515-33C810343CD2}" presName="rootText" presStyleLbl="node1" presStyleIdx="0" presStyleCnt="2" custScaleY="62434" custLinFactNeighborY="-1550"/>
      <dgm:spPr/>
    </dgm:pt>
    <dgm:pt modelId="{895B1153-3450-4CAC-903B-C88ED5E42C5F}" type="pres">
      <dgm:prSet presAssocID="{2FD5325C-1942-47DE-9515-33C810343CD2}" presName="rootConnector" presStyleLbl="node1" presStyleIdx="0" presStyleCnt="2"/>
      <dgm:spPr/>
    </dgm:pt>
    <dgm:pt modelId="{FB50AB5E-AD1C-456E-B0C7-AE5F72918D4C}" type="pres">
      <dgm:prSet presAssocID="{2FD5325C-1942-47DE-9515-33C810343CD2}" presName="childShape" presStyleCnt="0"/>
      <dgm:spPr/>
    </dgm:pt>
    <dgm:pt modelId="{1C91D03A-B474-43D6-9415-236A57E3AF3B}" type="pres">
      <dgm:prSet presAssocID="{E57B04D9-E6B1-4F82-A525-76DD5C747C14}" presName="Name13" presStyleLbl="parChTrans1D2" presStyleIdx="0" presStyleCnt="2"/>
      <dgm:spPr/>
    </dgm:pt>
    <dgm:pt modelId="{9787F891-3C8E-4BA8-A244-64C5F4A3993E}" type="pres">
      <dgm:prSet presAssocID="{618DB831-735F-4B9A-B255-45692D70AA3B}" presName="childText" presStyleLbl="bgAcc1" presStyleIdx="0" presStyleCnt="2" custScaleY="62235">
        <dgm:presLayoutVars>
          <dgm:bulletEnabled val="1"/>
        </dgm:presLayoutVars>
      </dgm:prSet>
      <dgm:spPr/>
    </dgm:pt>
    <dgm:pt modelId="{5EE64C1B-D5A5-4C8F-956C-EC0ECFE41429}" type="pres">
      <dgm:prSet presAssocID="{64BA2FF4-A434-47EB-8B36-B4963313010F}" presName="root" presStyleCnt="0"/>
      <dgm:spPr/>
    </dgm:pt>
    <dgm:pt modelId="{1684D362-EBE0-4A18-B7E3-1F65346C1204}" type="pres">
      <dgm:prSet presAssocID="{64BA2FF4-A434-47EB-8B36-B4963313010F}" presName="rootComposite" presStyleCnt="0"/>
      <dgm:spPr/>
    </dgm:pt>
    <dgm:pt modelId="{171C7F72-3F30-48DA-A09E-F142A604FB3D}" type="pres">
      <dgm:prSet presAssocID="{64BA2FF4-A434-47EB-8B36-B4963313010F}" presName="rootText" presStyleLbl="node1" presStyleIdx="1" presStyleCnt="2" custScaleY="62235"/>
      <dgm:spPr/>
    </dgm:pt>
    <dgm:pt modelId="{AC7AFF7A-9EB5-4447-87BE-CE4531847471}" type="pres">
      <dgm:prSet presAssocID="{64BA2FF4-A434-47EB-8B36-B4963313010F}" presName="rootConnector" presStyleLbl="node1" presStyleIdx="1" presStyleCnt="2"/>
      <dgm:spPr/>
    </dgm:pt>
    <dgm:pt modelId="{21F8930F-D484-4F31-9580-B6840FB6DEFE}" type="pres">
      <dgm:prSet presAssocID="{64BA2FF4-A434-47EB-8B36-B4963313010F}" presName="childShape" presStyleCnt="0"/>
      <dgm:spPr/>
    </dgm:pt>
    <dgm:pt modelId="{E398329A-6ED4-4B9D-A455-0BD25B312D93}" type="pres">
      <dgm:prSet presAssocID="{29FECD94-7E75-4649-BB7C-40CDD8683872}" presName="Name13" presStyleLbl="parChTrans1D2" presStyleIdx="1" presStyleCnt="2"/>
      <dgm:spPr/>
    </dgm:pt>
    <dgm:pt modelId="{9EBAD112-7295-4987-99A8-4FAC5611B413}" type="pres">
      <dgm:prSet presAssocID="{13AC5713-6637-4211-8667-4203C1FEE0E9}" presName="childText" presStyleLbl="bgAcc1" presStyleIdx="1" presStyleCnt="2" custScaleY="62235">
        <dgm:presLayoutVars>
          <dgm:bulletEnabled val="1"/>
        </dgm:presLayoutVars>
      </dgm:prSet>
      <dgm:spPr/>
    </dgm:pt>
  </dgm:ptLst>
  <dgm:cxnLst>
    <dgm:cxn modelId="{2820E813-B652-4240-AE0B-D5B1F788EB0F}" srcId="{2FD5325C-1942-47DE-9515-33C810343CD2}" destId="{618DB831-735F-4B9A-B255-45692D70AA3B}" srcOrd="0" destOrd="0" parTransId="{E57B04D9-E6B1-4F82-A525-76DD5C747C14}" sibTransId="{273299BB-C589-4F97-91DA-05B07F6849D8}"/>
    <dgm:cxn modelId="{C1603E18-2DC2-4D43-8BDA-E8A9C8929325}" type="presOf" srcId="{13AC5713-6637-4211-8667-4203C1FEE0E9}" destId="{9EBAD112-7295-4987-99A8-4FAC5611B413}" srcOrd="0" destOrd="0" presId="urn:microsoft.com/office/officeart/2005/8/layout/hierarchy3"/>
    <dgm:cxn modelId="{2232D21C-46C5-4D2B-A752-09F405A1B18C}" type="presOf" srcId="{329B51BA-5B1F-48BA-9B6E-9A43D03A293D}" destId="{D3C19611-C134-463C-B388-BF840E048975}" srcOrd="0" destOrd="0" presId="urn:microsoft.com/office/officeart/2005/8/layout/hierarchy3"/>
    <dgm:cxn modelId="{A971931D-7C96-4E7F-BBA9-B45E34D29BD8}" srcId="{64BA2FF4-A434-47EB-8B36-B4963313010F}" destId="{13AC5713-6637-4211-8667-4203C1FEE0E9}" srcOrd="0" destOrd="0" parTransId="{29FECD94-7E75-4649-BB7C-40CDD8683872}" sibTransId="{4E29F6CF-8FD4-4EB6-A5E5-18EEC762630E}"/>
    <dgm:cxn modelId="{44982748-8658-494A-87E3-ADAD6C3A5DB5}" type="presOf" srcId="{64BA2FF4-A434-47EB-8B36-B4963313010F}" destId="{171C7F72-3F30-48DA-A09E-F142A604FB3D}" srcOrd="0" destOrd="0" presId="urn:microsoft.com/office/officeart/2005/8/layout/hierarchy3"/>
    <dgm:cxn modelId="{FBB1B46E-D249-4B7C-AB12-87FAD3F23D15}" type="presOf" srcId="{618DB831-735F-4B9A-B255-45692D70AA3B}" destId="{9787F891-3C8E-4BA8-A244-64C5F4A3993E}" srcOrd="0" destOrd="0" presId="urn:microsoft.com/office/officeart/2005/8/layout/hierarchy3"/>
    <dgm:cxn modelId="{E63C0579-C5BF-4347-B19E-95B09E57B84D}" type="presOf" srcId="{64BA2FF4-A434-47EB-8B36-B4963313010F}" destId="{AC7AFF7A-9EB5-4447-87BE-CE4531847471}" srcOrd="1" destOrd="0" presId="urn:microsoft.com/office/officeart/2005/8/layout/hierarchy3"/>
    <dgm:cxn modelId="{12312D92-070F-4DA8-945F-CCCAE28C963C}" type="presOf" srcId="{29FECD94-7E75-4649-BB7C-40CDD8683872}" destId="{E398329A-6ED4-4B9D-A455-0BD25B312D93}" srcOrd="0" destOrd="0" presId="urn:microsoft.com/office/officeart/2005/8/layout/hierarchy3"/>
    <dgm:cxn modelId="{0E79AF92-232F-4670-97C6-64BFD5098080}" type="presOf" srcId="{2FD5325C-1942-47DE-9515-33C810343CD2}" destId="{6037E193-BF16-4394-98D6-F7AD3056A5A3}" srcOrd="0" destOrd="0" presId="urn:microsoft.com/office/officeart/2005/8/layout/hierarchy3"/>
    <dgm:cxn modelId="{FBE443CD-A5FB-4449-ACF6-2D630A431C06}" type="presOf" srcId="{E57B04D9-E6B1-4F82-A525-76DD5C747C14}" destId="{1C91D03A-B474-43D6-9415-236A57E3AF3B}" srcOrd="0" destOrd="0" presId="urn:microsoft.com/office/officeart/2005/8/layout/hierarchy3"/>
    <dgm:cxn modelId="{2D9C27D3-D64D-44C3-AD73-59B3C16E751B}" type="presOf" srcId="{2FD5325C-1942-47DE-9515-33C810343CD2}" destId="{895B1153-3450-4CAC-903B-C88ED5E42C5F}" srcOrd="1" destOrd="0" presId="urn:microsoft.com/office/officeart/2005/8/layout/hierarchy3"/>
    <dgm:cxn modelId="{1651FDDB-758D-4BE5-A487-3E1130BECA93}" srcId="{329B51BA-5B1F-48BA-9B6E-9A43D03A293D}" destId="{64BA2FF4-A434-47EB-8B36-B4963313010F}" srcOrd="1" destOrd="0" parTransId="{ADD3610A-8C5A-41C7-A783-706AA1E374FA}" sibTransId="{69743502-8EDF-43BF-A075-D7AE0C9901AF}"/>
    <dgm:cxn modelId="{F8E79DEB-BD1F-411B-A4DC-5AE274AF7790}" srcId="{329B51BA-5B1F-48BA-9B6E-9A43D03A293D}" destId="{2FD5325C-1942-47DE-9515-33C810343CD2}" srcOrd="0" destOrd="0" parTransId="{715446BC-629C-496F-AA90-2C06DCD054E1}" sibTransId="{55F1DB57-19CA-46CD-BFEE-85EDE62FE94A}"/>
    <dgm:cxn modelId="{27F7F0FC-2CC0-4B78-AFA1-02BE4CABBFF7}" type="presParOf" srcId="{D3C19611-C134-463C-B388-BF840E048975}" destId="{CFF7347E-E5F6-40FA-BF71-B814524A9D93}" srcOrd="0" destOrd="0" presId="urn:microsoft.com/office/officeart/2005/8/layout/hierarchy3"/>
    <dgm:cxn modelId="{67025870-B684-4F4A-88E9-A7C7C4651F4D}" type="presParOf" srcId="{CFF7347E-E5F6-40FA-BF71-B814524A9D93}" destId="{B921B7AE-F028-4FFF-976E-4475BF36A202}" srcOrd="0" destOrd="0" presId="urn:microsoft.com/office/officeart/2005/8/layout/hierarchy3"/>
    <dgm:cxn modelId="{3CB46952-1513-424C-923D-D15269E329B6}" type="presParOf" srcId="{B921B7AE-F028-4FFF-976E-4475BF36A202}" destId="{6037E193-BF16-4394-98D6-F7AD3056A5A3}" srcOrd="0" destOrd="0" presId="urn:microsoft.com/office/officeart/2005/8/layout/hierarchy3"/>
    <dgm:cxn modelId="{47AF60A0-6545-4511-9C7C-93107C5945EA}" type="presParOf" srcId="{B921B7AE-F028-4FFF-976E-4475BF36A202}" destId="{895B1153-3450-4CAC-903B-C88ED5E42C5F}" srcOrd="1" destOrd="0" presId="urn:microsoft.com/office/officeart/2005/8/layout/hierarchy3"/>
    <dgm:cxn modelId="{694E7383-3497-48E8-BE56-AE6EAC4F83D6}" type="presParOf" srcId="{CFF7347E-E5F6-40FA-BF71-B814524A9D93}" destId="{FB50AB5E-AD1C-456E-B0C7-AE5F72918D4C}" srcOrd="1" destOrd="0" presId="urn:microsoft.com/office/officeart/2005/8/layout/hierarchy3"/>
    <dgm:cxn modelId="{9CB7C621-E898-432C-8A39-59DCA0B0D393}" type="presParOf" srcId="{FB50AB5E-AD1C-456E-B0C7-AE5F72918D4C}" destId="{1C91D03A-B474-43D6-9415-236A57E3AF3B}" srcOrd="0" destOrd="0" presId="urn:microsoft.com/office/officeart/2005/8/layout/hierarchy3"/>
    <dgm:cxn modelId="{BD00FEF3-4591-40C0-B0ED-39C1AF6138F7}" type="presParOf" srcId="{FB50AB5E-AD1C-456E-B0C7-AE5F72918D4C}" destId="{9787F891-3C8E-4BA8-A244-64C5F4A3993E}" srcOrd="1" destOrd="0" presId="urn:microsoft.com/office/officeart/2005/8/layout/hierarchy3"/>
    <dgm:cxn modelId="{C96CE2A5-C450-469B-B07F-93A6177C1CB4}" type="presParOf" srcId="{D3C19611-C134-463C-B388-BF840E048975}" destId="{5EE64C1B-D5A5-4C8F-956C-EC0ECFE41429}" srcOrd="1" destOrd="0" presId="urn:microsoft.com/office/officeart/2005/8/layout/hierarchy3"/>
    <dgm:cxn modelId="{F7AA7DA3-AF27-4C08-9A1E-B01187A68D0F}" type="presParOf" srcId="{5EE64C1B-D5A5-4C8F-956C-EC0ECFE41429}" destId="{1684D362-EBE0-4A18-B7E3-1F65346C1204}" srcOrd="0" destOrd="0" presId="urn:microsoft.com/office/officeart/2005/8/layout/hierarchy3"/>
    <dgm:cxn modelId="{0281D8CD-CA83-4E98-B062-564879C8F269}" type="presParOf" srcId="{1684D362-EBE0-4A18-B7E3-1F65346C1204}" destId="{171C7F72-3F30-48DA-A09E-F142A604FB3D}" srcOrd="0" destOrd="0" presId="urn:microsoft.com/office/officeart/2005/8/layout/hierarchy3"/>
    <dgm:cxn modelId="{DC9E2F21-43C3-4FD2-906B-0C45BF2A19AB}" type="presParOf" srcId="{1684D362-EBE0-4A18-B7E3-1F65346C1204}" destId="{AC7AFF7A-9EB5-4447-87BE-CE4531847471}" srcOrd="1" destOrd="0" presId="urn:microsoft.com/office/officeart/2005/8/layout/hierarchy3"/>
    <dgm:cxn modelId="{F16134AE-212B-4074-841F-D2AF7DBF60E6}" type="presParOf" srcId="{5EE64C1B-D5A5-4C8F-956C-EC0ECFE41429}" destId="{21F8930F-D484-4F31-9580-B6840FB6DEFE}" srcOrd="1" destOrd="0" presId="urn:microsoft.com/office/officeart/2005/8/layout/hierarchy3"/>
    <dgm:cxn modelId="{79C876F2-3CD4-436E-9E4E-0F4C934B3210}" type="presParOf" srcId="{21F8930F-D484-4F31-9580-B6840FB6DEFE}" destId="{E398329A-6ED4-4B9D-A455-0BD25B312D93}" srcOrd="0" destOrd="0" presId="urn:microsoft.com/office/officeart/2005/8/layout/hierarchy3"/>
    <dgm:cxn modelId="{25DF098B-8709-4F0A-A63C-26981BC1CCEF}" type="presParOf" srcId="{21F8930F-D484-4F31-9580-B6840FB6DEFE}" destId="{9EBAD112-7295-4987-99A8-4FAC5611B413}"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913C6F-4D70-4290-B437-9AA93833A23A}">
      <dsp:nvSpPr>
        <dsp:cNvPr id="0" name=""/>
        <dsp:cNvSpPr/>
      </dsp:nvSpPr>
      <dsp:spPr>
        <a:xfrm>
          <a:off x="0" y="42581"/>
          <a:ext cx="3814616" cy="743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Race	</a:t>
          </a:r>
        </a:p>
      </dsp:txBody>
      <dsp:txXfrm>
        <a:off x="36296" y="78877"/>
        <a:ext cx="3742024" cy="670943"/>
      </dsp:txXfrm>
    </dsp:sp>
    <dsp:sp modelId="{2DBB84FD-22EC-4A84-B295-D293B85F8827}">
      <dsp:nvSpPr>
        <dsp:cNvPr id="0" name=""/>
        <dsp:cNvSpPr/>
      </dsp:nvSpPr>
      <dsp:spPr>
        <a:xfrm>
          <a:off x="0" y="875396"/>
          <a:ext cx="3814616" cy="74353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Color</a:t>
          </a:r>
        </a:p>
      </dsp:txBody>
      <dsp:txXfrm>
        <a:off x="36296" y="911692"/>
        <a:ext cx="3742024" cy="670943"/>
      </dsp:txXfrm>
    </dsp:sp>
    <dsp:sp modelId="{1E444C08-B749-47B1-9D22-8899BAEE001E}">
      <dsp:nvSpPr>
        <dsp:cNvPr id="0" name=""/>
        <dsp:cNvSpPr/>
      </dsp:nvSpPr>
      <dsp:spPr>
        <a:xfrm>
          <a:off x="0" y="1708211"/>
          <a:ext cx="3814616" cy="74353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National Origin</a:t>
          </a:r>
        </a:p>
      </dsp:txBody>
      <dsp:txXfrm>
        <a:off x="36296" y="1744507"/>
        <a:ext cx="3742024" cy="670943"/>
      </dsp:txXfrm>
    </dsp:sp>
    <dsp:sp modelId="{3F9BDEB4-824B-4626-A933-83CC2D0805E2}">
      <dsp:nvSpPr>
        <dsp:cNvPr id="0" name=""/>
        <dsp:cNvSpPr/>
      </dsp:nvSpPr>
      <dsp:spPr>
        <a:xfrm>
          <a:off x="0" y="2541026"/>
          <a:ext cx="3814616" cy="74353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Religion</a:t>
          </a:r>
        </a:p>
      </dsp:txBody>
      <dsp:txXfrm>
        <a:off x="36296" y="2577322"/>
        <a:ext cx="3742024" cy="670943"/>
      </dsp:txXfrm>
    </dsp:sp>
    <dsp:sp modelId="{B0976F68-6311-40A6-9E3E-1C27BE09E1E0}">
      <dsp:nvSpPr>
        <dsp:cNvPr id="0" name=""/>
        <dsp:cNvSpPr/>
      </dsp:nvSpPr>
      <dsp:spPr>
        <a:xfrm>
          <a:off x="0" y="3373841"/>
          <a:ext cx="3814616" cy="74353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Sex</a:t>
          </a:r>
        </a:p>
      </dsp:txBody>
      <dsp:txXfrm>
        <a:off x="36296" y="3410137"/>
        <a:ext cx="3742024" cy="670943"/>
      </dsp:txXfrm>
    </dsp:sp>
    <dsp:sp modelId="{6D741358-9BC7-43C4-97A3-1A747A445644}">
      <dsp:nvSpPr>
        <dsp:cNvPr id="0" name=""/>
        <dsp:cNvSpPr/>
      </dsp:nvSpPr>
      <dsp:spPr>
        <a:xfrm>
          <a:off x="0" y="4206656"/>
          <a:ext cx="3814616" cy="743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Familial Status</a:t>
          </a:r>
        </a:p>
      </dsp:txBody>
      <dsp:txXfrm>
        <a:off x="36296" y="4242952"/>
        <a:ext cx="3742024" cy="670943"/>
      </dsp:txXfrm>
    </dsp:sp>
    <dsp:sp modelId="{B6DD1C7B-0A87-44FD-9DA0-2B823641FD8F}">
      <dsp:nvSpPr>
        <dsp:cNvPr id="0" name=""/>
        <dsp:cNvSpPr/>
      </dsp:nvSpPr>
      <dsp:spPr>
        <a:xfrm>
          <a:off x="0" y="5039471"/>
          <a:ext cx="3814616" cy="74353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Disability </a:t>
          </a:r>
        </a:p>
      </dsp:txBody>
      <dsp:txXfrm>
        <a:off x="36296" y="5075767"/>
        <a:ext cx="3742024" cy="6709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78617C-C8E9-4158-B1E7-BC613545019F}">
      <dsp:nvSpPr>
        <dsp:cNvPr id="0" name=""/>
        <dsp:cNvSpPr/>
      </dsp:nvSpPr>
      <dsp:spPr>
        <a:xfrm>
          <a:off x="0" y="0"/>
          <a:ext cx="3286125" cy="4351338"/>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244600">
            <a:lnSpc>
              <a:spcPct val="90000"/>
            </a:lnSpc>
            <a:spcBef>
              <a:spcPct val="0"/>
            </a:spcBef>
            <a:spcAft>
              <a:spcPct val="35000"/>
            </a:spcAft>
            <a:buNone/>
          </a:pPr>
          <a:r>
            <a:rPr lang="en-US" sz="2800" kern="1200">
              <a:latin typeface="Source Sans Pro"/>
              <a:ea typeface="Source Sans Pro"/>
            </a:rPr>
            <a:t>Homebuyer contacts an OHFA approved lender for an eligibility review.</a:t>
          </a:r>
        </a:p>
      </dsp:txBody>
      <dsp:txXfrm>
        <a:off x="0" y="1653508"/>
        <a:ext cx="3286125" cy="2610802"/>
      </dsp:txXfrm>
    </dsp:sp>
    <dsp:sp modelId="{D808BEAC-FF6E-428E-89DF-3608719E65F9}">
      <dsp:nvSpPr>
        <dsp:cNvPr id="0" name=""/>
        <dsp:cNvSpPr/>
      </dsp:nvSpPr>
      <dsp:spPr>
        <a:xfrm>
          <a:off x="990361" y="435133"/>
          <a:ext cx="1305401" cy="1305401"/>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1244600">
            <a:lnSpc>
              <a:spcPct val="90000"/>
            </a:lnSpc>
            <a:spcBef>
              <a:spcPct val="0"/>
            </a:spcBef>
            <a:spcAft>
              <a:spcPct val="35000"/>
            </a:spcAft>
            <a:buNone/>
          </a:pPr>
          <a:r>
            <a:rPr lang="en-US" sz="2800" kern="1200"/>
            <a:t>1</a:t>
          </a:r>
        </a:p>
      </dsp:txBody>
      <dsp:txXfrm>
        <a:off x="1181533" y="626305"/>
        <a:ext cx="923057" cy="923057"/>
      </dsp:txXfrm>
    </dsp:sp>
    <dsp:sp modelId="{082AC31B-C2D7-4A28-9E98-C2A3989A3375}">
      <dsp:nvSpPr>
        <dsp:cNvPr id="0" name=""/>
        <dsp:cNvSpPr/>
      </dsp:nvSpPr>
      <dsp:spPr>
        <a:xfrm>
          <a:off x="0" y="4351266"/>
          <a:ext cx="3286125" cy="72"/>
        </a:xfrm>
        <a:prstGeom prst="rect">
          <a:avLst/>
        </a:prstGeom>
        <a:solidFill>
          <a:schemeClr val="accent3">
            <a:hueOff val="-1468521"/>
            <a:satOff val="-9362"/>
            <a:lumOff val="4353"/>
            <a:alphaOff val="0"/>
          </a:schemeClr>
        </a:solidFill>
        <a:ln w="12700" cap="flat" cmpd="sng" algn="ctr">
          <a:solidFill>
            <a:schemeClr val="accent3">
              <a:hueOff val="-1468521"/>
              <a:satOff val="-9362"/>
              <a:lumOff val="4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2C9D7D-4202-4D88-A399-F61F9C4144B4}">
      <dsp:nvSpPr>
        <dsp:cNvPr id="0" name=""/>
        <dsp:cNvSpPr/>
      </dsp:nvSpPr>
      <dsp:spPr>
        <a:xfrm>
          <a:off x="3614737" y="0"/>
          <a:ext cx="3286125" cy="4351338"/>
        </a:xfrm>
        <a:prstGeom prst="rect">
          <a:avLst/>
        </a:prstGeom>
        <a:solidFill>
          <a:schemeClr val="accent3">
            <a:tint val="40000"/>
            <a:alpha val="90000"/>
            <a:hueOff val="-3949066"/>
            <a:satOff val="-3824"/>
            <a:lumOff val="914"/>
            <a:alphaOff val="0"/>
          </a:schemeClr>
        </a:solidFill>
        <a:ln w="12700" cap="flat" cmpd="sng" algn="ctr">
          <a:solidFill>
            <a:schemeClr val="accent3">
              <a:tint val="40000"/>
              <a:alpha val="90000"/>
              <a:hueOff val="-3949066"/>
              <a:satOff val="-3824"/>
              <a:lumOff val="9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244600">
            <a:lnSpc>
              <a:spcPct val="90000"/>
            </a:lnSpc>
            <a:spcBef>
              <a:spcPct val="0"/>
            </a:spcBef>
            <a:spcAft>
              <a:spcPct val="35000"/>
            </a:spcAft>
            <a:buNone/>
          </a:pPr>
          <a:r>
            <a:rPr lang="en-US" sz="2800" kern="1200">
              <a:latin typeface="Source Sans Pro"/>
              <a:ea typeface="Source Sans Pro"/>
            </a:rPr>
            <a:t>Homebuyer chooses the loan program that best fits their needs. </a:t>
          </a:r>
        </a:p>
      </dsp:txBody>
      <dsp:txXfrm>
        <a:off x="3614737" y="1653508"/>
        <a:ext cx="3286125" cy="2610802"/>
      </dsp:txXfrm>
    </dsp:sp>
    <dsp:sp modelId="{D898176D-51E9-4878-AD82-9A3751FF9370}">
      <dsp:nvSpPr>
        <dsp:cNvPr id="0" name=""/>
        <dsp:cNvSpPr/>
      </dsp:nvSpPr>
      <dsp:spPr>
        <a:xfrm>
          <a:off x="4605099" y="435133"/>
          <a:ext cx="1305401" cy="1305401"/>
        </a:xfrm>
        <a:prstGeom prst="ellipse">
          <a:avLst/>
        </a:prstGeom>
        <a:solidFill>
          <a:schemeClr val="accent3">
            <a:hueOff val="-2937042"/>
            <a:satOff val="-18723"/>
            <a:lumOff val="8706"/>
            <a:alphaOff val="0"/>
          </a:schemeClr>
        </a:solidFill>
        <a:ln w="12700" cap="flat" cmpd="sng" algn="ctr">
          <a:solidFill>
            <a:schemeClr val="accent3">
              <a:hueOff val="-2937042"/>
              <a:satOff val="-18723"/>
              <a:lumOff val="8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1244600">
            <a:lnSpc>
              <a:spcPct val="90000"/>
            </a:lnSpc>
            <a:spcBef>
              <a:spcPct val="0"/>
            </a:spcBef>
            <a:spcAft>
              <a:spcPct val="35000"/>
            </a:spcAft>
            <a:buNone/>
          </a:pPr>
          <a:r>
            <a:rPr lang="en-US" sz="2800" kern="1200"/>
            <a:t>2</a:t>
          </a:r>
        </a:p>
      </dsp:txBody>
      <dsp:txXfrm>
        <a:off x="4796271" y="626305"/>
        <a:ext cx="923057" cy="923057"/>
      </dsp:txXfrm>
    </dsp:sp>
    <dsp:sp modelId="{9CEA1696-856F-491B-8589-6E780FC2E980}">
      <dsp:nvSpPr>
        <dsp:cNvPr id="0" name=""/>
        <dsp:cNvSpPr/>
      </dsp:nvSpPr>
      <dsp:spPr>
        <a:xfrm>
          <a:off x="3614737" y="4351266"/>
          <a:ext cx="3286125" cy="72"/>
        </a:xfrm>
        <a:prstGeom prst="rect">
          <a:avLst/>
        </a:prstGeom>
        <a:solidFill>
          <a:schemeClr val="accent3">
            <a:hueOff val="-4405563"/>
            <a:satOff val="-28085"/>
            <a:lumOff val="13058"/>
            <a:alphaOff val="0"/>
          </a:schemeClr>
        </a:solidFill>
        <a:ln w="12700" cap="flat" cmpd="sng" algn="ctr">
          <a:solidFill>
            <a:schemeClr val="accent3">
              <a:hueOff val="-4405563"/>
              <a:satOff val="-28085"/>
              <a:lumOff val="130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9BAAD7-F13D-4F54-B6FE-9E4F2FB0F286}">
      <dsp:nvSpPr>
        <dsp:cNvPr id="0" name=""/>
        <dsp:cNvSpPr/>
      </dsp:nvSpPr>
      <dsp:spPr>
        <a:xfrm>
          <a:off x="7229475" y="0"/>
          <a:ext cx="3286125" cy="4351338"/>
        </a:xfrm>
        <a:prstGeom prst="rect">
          <a:avLst/>
        </a:prstGeom>
        <a:solidFill>
          <a:schemeClr val="accent3">
            <a:tint val="40000"/>
            <a:alpha val="90000"/>
            <a:hueOff val="-7898132"/>
            <a:satOff val="-7648"/>
            <a:lumOff val="1828"/>
            <a:alphaOff val="0"/>
          </a:schemeClr>
        </a:solidFill>
        <a:ln w="12700" cap="flat" cmpd="sng" algn="ctr">
          <a:solidFill>
            <a:schemeClr val="accent3">
              <a:tint val="40000"/>
              <a:alpha val="90000"/>
              <a:hueOff val="-7898132"/>
              <a:satOff val="-7648"/>
              <a:lumOff val="18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244600">
            <a:lnSpc>
              <a:spcPct val="90000"/>
            </a:lnSpc>
            <a:spcBef>
              <a:spcPct val="0"/>
            </a:spcBef>
            <a:spcAft>
              <a:spcPct val="35000"/>
            </a:spcAft>
            <a:buNone/>
          </a:pPr>
          <a:r>
            <a:rPr lang="en-US" sz="2800" kern="1200">
              <a:latin typeface="Source Sans Pro"/>
              <a:ea typeface="Source Sans Pro"/>
            </a:rPr>
            <a:t>Homebuyer goes through normal home buying process with a real estate agent.   </a:t>
          </a:r>
        </a:p>
      </dsp:txBody>
      <dsp:txXfrm>
        <a:off x="7229475" y="1653508"/>
        <a:ext cx="3286125" cy="2610802"/>
      </dsp:txXfrm>
    </dsp:sp>
    <dsp:sp modelId="{9B6A349F-7E2F-4132-8775-B4230129BAC4}">
      <dsp:nvSpPr>
        <dsp:cNvPr id="0" name=""/>
        <dsp:cNvSpPr/>
      </dsp:nvSpPr>
      <dsp:spPr>
        <a:xfrm>
          <a:off x="8219836" y="435133"/>
          <a:ext cx="1305401" cy="1305401"/>
        </a:xfrm>
        <a:prstGeom prst="ellipse">
          <a:avLst/>
        </a:prstGeom>
        <a:solidFill>
          <a:schemeClr val="accent3">
            <a:hueOff val="-5874084"/>
            <a:satOff val="-37446"/>
            <a:lumOff val="17411"/>
            <a:alphaOff val="0"/>
          </a:schemeClr>
        </a:solidFill>
        <a:ln w="12700" cap="flat" cmpd="sng" algn="ctr">
          <a:solidFill>
            <a:schemeClr val="accent3">
              <a:hueOff val="-5874084"/>
              <a:satOff val="-37446"/>
              <a:lumOff val="1741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1244600">
            <a:lnSpc>
              <a:spcPct val="90000"/>
            </a:lnSpc>
            <a:spcBef>
              <a:spcPct val="0"/>
            </a:spcBef>
            <a:spcAft>
              <a:spcPct val="35000"/>
            </a:spcAft>
            <a:buNone/>
          </a:pPr>
          <a:r>
            <a:rPr lang="en-US" sz="2800" kern="1200"/>
            <a:t>3</a:t>
          </a:r>
        </a:p>
      </dsp:txBody>
      <dsp:txXfrm>
        <a:off x="8411008" y="626305"/>
        <a:ext cx="923057" cy="923057"/>
      </dsp:txXfrm>
    </dsp:sp>
    <dsp:sp modelId="{CAECD664-62E2-4575-8EF5-82FFAA726882}">
      <dsp:nvSpPr>
        <dsp:cNvPr id="0" name=""/>
        <dsp:cNvSpPr/>
      </dsp:nvSpPr>
      <dsp:spPr>
        <a:xfrm>
          <a:off x="7229475" y="4351266"/>
          <a:ext cx="3286125" cy="72"/>
        </a:xfrm>
        <a:prstGeom prst="rect">
          <a:avLst/>
        </a:prstGeom>
        <a:solidFill>
          <a:schemeClr val="accent3">
            <a:hueOff val="-7342605"/>
            <a:satOff val="-46808"/>
            <a:lumOff val="21764"/>
            <a:alphaOff val="0"/>
          </a:schemeClr>
        </a:solidFill>
        <a:ln w="12700" cap="flat" cmpd="sng" algn="ctr">
          <a:solidFill>
            <a:schemeClr val="accent3">
              <a:hueOff val="-7342605"/>
              <a:satOff val="-46808"/>
              <a:lumOff val="2176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C26DE-80E2-40A4-9BAE-8E795224FF94}">
      <dsp:nvSpPr>
        <dsp:cNvPr id="0" name=""/>
        <dsp:cNvSpPr/>
      </dsp:nvSpPr>
      <dsp:spPr>
        <a:xfrm>
          <a:off x="883" y="677278"/>
          <a:ext cx="3446296" cy="2067777"/>
        </a:xfrm>
        <a:prstGeom prst="rect">
          <a:avLst/>
        </a:prstGeom>
        <a:solidFill>
          <a:srgbClr val="005185">
            <a:shade val="8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b="1" kern="1200">
              <a:solidFill>
                <a:sysClr val="window" lastClr="FFFFFF"/>
              </a:solidFill>
              <a:latin typeface="Source Sans Pro"/>
              <a:ea typeface="+mn-ea"/>
              <a:cs typeface="+mn-cs"/>
            </a:rPr>
            <a:t>Conventional 3%</a:t>
          </a:r>
        </a:p>
      </dsp:txBody>
      <dsp:txXfrm>
        <a:off x="883" y="677278"/>
        <a:ext cx="3446296" cy="2067777"/>
      </dsp:txXfrm>
    </dsp:sp>
    <dsp:sp modelId="{6B9DFBFD-544B-441E-9F11-3D825896F25B}">
      <dsp:nvSpPr>
        <dsp:cNvPr id="0" name=""/>
        <dsp:cNvSpPr/>
      </dsp:nvSpPr>
      <dsp:spPr>
        <a:xfrm>
          <a:off x="3791809" y="677278"/>
          <a:ext cx="3446296" cy="2067777"/>
        </a:xfrm>
        <a:prstGeom prst="rect">
          <a:avLst/>
        </a:prstGeom>
        <a:solidFill>
          <a:srgbClr val="56AA8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b="1" kern="1200">
              <a:solidFill>
                <a:sysClr val="window" lastClr="FFFFFF"/>
              </a:solidFill>
              <a:latin typeface="Source Sans Pro"/>
              <a:ea typeface="+mn-ea"/>
              <a:cs typeface="+mn-cs"/>
            </a:rPr>
            <a:t>FHA    3.5%</a:t>
          </a:r>
        </a:p>
      </dsp:txBody>
      <dsp:txXfrm>
        <a:off x="3791809" y="677278"/>
        <a:ext cx="3446296" cy="2067777"/>
      </dsp:txXfrm>
    </dsp:sp>
    <dsp:sp modelId="{7E40DF8B-7148-4589-8BC3-FA7E60D12115}">
      <dsp:nvSpPr>
        <dsp:cNvPr id="0" name=""/>
        <dsp:cNvSpPr/>
      </dsp:nvSpPr>
      <dsp:spPr>
        <a:xfrm>
          <a:off x="883" y="3089685"/>
          <a:ext cx="3446296" cy="2067777"/>
        </a:xfrm>
        <a:prstGeom prst="rect">
          <a:avLst/>
        </a:prstGeom>
        <a:solidFill>
          <a:srgbClr val="005185">
            <a:shade val="80000"/>
            <a:hueOff val="538284"/>
            <a:satOff val="-54616"/>
            <a:lumOff val="2749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b="1" kern="1200">
              <a:solidFill>
                <a:sysClr val="window" lastClr="FFFFFF"/>
              </a:solidFill>
              <a:latin typeface="Source Sans Pro"/>
              <a:ea typeface="+mn-ea"/>
              <a:cs typeface="+mn-cs"/>
            </a:rPr>
            <a:t>VA    0%</a:t>
          </a:r>
        </a:p>
      </dsp:txBody>
      <dsp:txXfrm>
        <a:off x="883" y="3089685"/>
        <a:ext cx="3446296" cy="2067777"/>
      </dsp:txXfrm>
    </dsp:sp>
    <dsp:sp modelId="{AAFE3C6E-C771-426F-9335-16FB410977C5}">
      <dsp:nvSpPr>
        <dsp:cNvPr id="0" name=""/>
        <dsp:cNvSpPr/>
      </dsp:nvSpPr>
      <dsp:spPr>
        <a:xfrm>
          <a:off x="3791809" y="3089685"/>
          <a:ext cx="3446296" cy="2067777"/>
        </a:xfrm>
        <a:prstGeom prst="rect">
          <a:avLst/>
        </a:prstGeom>
        <a:solidFill>
          <a:srgbClr val="005185">
            <a:shade val="80000"/>
            <a:hueOff val="807426"/>
            <a:satOff val="-81924"/>
            <a:lumOff val="4123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b="1" kern="1200">
              <a:solidFill>
                <a:sysClr val="window" lastClr="FFFFFF"/>
              </a:solidFill>
              <a:latin typeface="Source Sans Pro"/>
              <a:ea typeface="+mn-ea"/>
              <a:cs typeface="+mn-cs"/>
            </a:rPr>
            <a:t>USDA   0%</a:t>
          </a:r>
        </a:p>
      </dsp:txBody>
      <dsp:txXfrm>
        <a:off x="3791809" y="3089685"/>
        <a:ext cx="3446296" cy="20677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37E193-BF16-4394-98D6-F7AD3056A5A3}">
      <dsp:nvSpPr>
        <dsp:cNvPr id="0" name=""/>
        <dsp:cNvSpPr/>
      </dsp:nvSpPr>
      <dsp:spPr>
        <a:xfrm>
          <a:off x="928" y="754530"/>
          <a:ext cx="3379344" cy="1054929"/>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b="1" kern="1200">
              <a:latin typeface="Source Sans Pro" panose="020B0503030403020204" pitchFamily="34" charset="0"/>
              <a:ea typeface="Source Sans Pro" panose="020B0503030403020204" pitchFamily="34" charset="0"/>
            </a:rPr>
            <a:t>Conventional</a:t>
          </a:r>
        </a:p>
      </dsp:txBody>
      <dsp:txXfrm>
        <a:off x="31826" y="785428"/>
        <a:ext cx="3317548" cy="993133"/>
      </dsp:txXfrm>
    </dsp:sp>
    <dsp:sp modelId="{1C91D03A-B474-43D6-9415-236A57E3AF3B}">
      <dsp:nvSpPr>
        <dsp:cNvPr id="0" name=""/>
        <dsp:cNvSpPr/>
      </dsp:nvSpPr>
      <dsp:spPr>
        <a:xfrm>
          <a:off x="338862" y="1809460"/>
          <a:ext cx="337934" cy="974391"/>
        </a:xfrm>
        <a:custGeom>
          <a:avLst/>
          <a:gdLst/>
          <a:ahLst/>
          <a:cxnLst/>
          <a:rect l="0" t="0" r="0" b="0"/>
          <a:pathLst>
            <a:path>
              <a:moveTo>
                <a:pt x="0" y="0"/>
              </a:moveTo>
              <a:lnTo>
                <a:pt x="0" y="974391"/>
              </a:lnTo>
              <a:lnTo>
                <a:pt x="337934" y="9743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87F891-3C8E-4BA8-A244-64C5F4A3993E}">
      <dsp:nvSpPr>
        <dsp:cNvPr id="0" name=""/>
        <dsp:cNvSpPr/>
      </dsp:nvSpPr>
      <dsp:spPr>
        <a:xfrm>
          <a:off x="676797" y="2258068"/>
          <a:ext cx="2703475" cy="1051567"/>
        </a:xfrm>
        <a:prstGeom prst="roundRect">
          <a:avLst>
            <a:gd name="adj" fmla="val 10000"/>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a:solidFill>
                <a:schemeClr val="bg1"/>
              </a:solidFill>
              <a:latin typeface="Source Sans Pro" panose="020B0503030403020204" pitchFamily="34" charset="0"/>
              <a:ea typeface="Source Sans Pro" panose="020B0503030403020204" pitchFamily="34" charset="0"/>
            </a:rPr>
            <a:t>3%</a:t>
          </a:r>
        </a:p>
      </dsp:txBody>
      <dsp:txXfrm>
        <a:off x="707596" y="2288867"/>
        <a:ext cx="2641877" cy="989969"/>
      </dsp:txXfrm>
    </dsp:sp>
    <dsp:sp modelId="{171C7F72-3F30-48DA-A09E-F142A604FB3D}">
      <dsp:nvSpPr>
        <dsp:cNvPr id="0" name=""/>
        <dsp:cNvSpPr/>
      </dsp:nvSpPr>
      <dsp:spPr>
        <a:xfrm>
          <a:off x="4225108" y="780720"/>
          <a:ext cx="3379344" cy="1051567"/>
        </a:xfrm>
        <a:prstGeom prst="roundRect">
          <a:avLst>
            <a:gd name="adj" fmla="val 10000"/>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b="1" kern="1200">
              <a:latin typeface="Source Sans Pro" panose="020B0503030403020204" pitchFamily="34" charset="0"/>
              <a:ea typeface="Source Sans Pro" panose="020B0503030403020204" pitchFamily="34" charset="0"/>
            </a:rPr>
            <a:t>FHA, VA, USDA</a:t>
          </a:r>
        </a:p>
      </dsp:txBody>
      <dsp:txXfrm>
        <a:off x="4255907" y="811519"/>
        <a:ext cx="3317746" cy="989969"/>
      </dsp:txXfrm>
    </dsp:sp>
    <dsp:sp modelId="{E398329A-6ED4-4B9D-A455-0BD25B312D93}">
      <dsp:nvSpPr>
        <dsp:cNvPr id="0" name=""/>
        <dsp:cNvSpPr/>
      </dsp:nvSpPr>
      <dsp:spPr>
        <a:xfrm>
          <a:off x="4563042" y="1832288"/>
          <a:ext cx="337934" cy="948201"/>
        </a:xfrm>
        <a:custGeom>
          <a:avLst/>
          <a:gdLst/>
          <a:ahLst/>
          <a:cxnLst/>
          <a:rect l="0" t="0" r="0" b="0"/>
          <a:pathLst>
            <a:path>
              <a:moveTo>
                <a:pt x="0" y="0"/>
              </a:moveTo>
              <a:lnTo>
                <a:pt x="0" y="948201"/>
              </a:lnTo>
              <a:lnTo>
                <a:pt x="337934" y="9482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BAD112-7295-4987-99A8-4FAC5611B413}">
      <dsp:nvSpPr>
        <dsp:cNvPr id="0" name=""/>
        <dsp:cNvSpPr/>
      </dsp:nvSpPr>
      <dsp:spPr>
        <a:xfrm>
          <a:off x="4900977" y="2254706"/>
          <a:ext cx="2703475" cy="1051567"/>
        </a:xfrm>
        <a:prstGeom prst="roundRect">
          <a:avLst>
            <a:gd name="adj" fmla="val 10000"/>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a:solidFill>
                <a:schemeClr val="bg1"/>
              </a:solidFill>
              <a:latin typeface="Source Sans Pro" panose="020B0503030403020204" pitchFamily="34" charset="0"/>
              <a:ea typeface="Source Sans Pro" panose="020B0503030403020204" pitchFamily="34" charset="0"/>
            </a:rPr>
            <a:t>3.5%</a:t>
          </a:r>
        </a:p>
      </dsp:txBody>
      <dsp:txXfrm>
        <a:off x="4931776" y="2285505"/>
        <a:ext cx="2641877" cy="9899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37E193-BF16-4394-98D6-F7AD3056A5A3}">
      <dsp:nvSpPr>
        <dsp:cNvPr id="0" name=""/>
        <dsp:cNvSpPr/>
      </dsp:nvSpPr>
      <dsp:spPr>
        <a:xfrm>
          <a:off x="928" y="754530"/>
          <a:ext cx="3379344" cy="1054929"/>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b="1" kern="1200">
              <a:latin typeface="Source Sans Pro" panose="020B0503030403020204" pitchFamily="34" charset="0"/>
              <a:ea typeface="Source Sans Pro" panose="020B0503030403020204" pitchFamily="34" charset="0"/>
            </a:rPr>
            <a:t>Conventional</a:t>
          </a:r>
        </a:p>
      </dsp:txBody>
      <dsp:txXfrm>
        <a:off x="31826" y="785428"/>
        <a:ext cx="3317548" cy="993133"/>
      </dsp:txXfrm>
    </dsp:sp>
    <dsp:sp modelId="{1C91D03A-B474-43D6-9415-236A57E3AF3B}">
      <dsp:nvSpPr>
        <dsp:cNvPr id="0" name=""/>
        <dsp:cNvSpPr/>
      </dsp:nvSpPr>
      <dsp:spPr>
        <a:xfrm>
          <a:off x="338862" y="1809460"/>
          <a:ext cx="337934" cy="974391"/>
        </a:xfrm>
        <a:custGeom>
          <a:avLst/>
          <a:gdLst/>
          <a:ahLst/>
          <a:cxnLst/>
          <a:rect l="0" t="0" r="0" b="0"/>
          <a:pathLst>
            <a:path>
              <a:moveTo>
                <a:pt x="0" y="0"/>
              </a:moveTo>
              <a:lnTo>
                <a:pt x="0" y="974391"/>
              </a:lnTo>
              <a:lnTo>
                <a:pt x="337934" y="9743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87F891-3C8E-4BA8-A244-64C5F4A3993E}">
      <dsp:nvSpPr>
        <dsp:cNvPr id="0" name=""/>
        <dsp:cNvSpPr/>
      </dsp:nvSpPr>
      <dsp:spPr>
        <a:xfrm>
          <a:off x="676797" y="2258068"/>
          <a:ext cx="2703475" cy="1051567"/>
        </a:xfrm>
        <a:prstGeom prst="roundRect">
          <a:avLst>
            <a:gd name="adj" fmla="val 10000"/>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a:solidFill>
                <a:schemeClr val="bg1"/>
              </a:solidFill>
              <a:latin typeface="Source Sans Pro" panose="020B0503030403020204" pitchFamily="34" charset="0"/>
              <a:ea typeface="Source Sans Pro" panose="020B0503030403020204" pitchFamily="34" charset="0"/>
            </a:rPr>
            <a:t>3%</a:t>
          </a:r>
        </a:p>
      </dsp:txBody>
      <dsp:txXfrm>
        <a:off x="707596" y="2288867"/>
        <a:ext cx="2641877" cy="989969"/>
      </dsp:txXfrm>
    </dsp:sp>
    <dsp:sp modelId="{171C7F72-3F30-48DA-A09E-F142A604FB3D}">
      <dsp:nvSpPr>
        <dsp:cNvPr id="0" name=""/>
        <dsp:cNvSpPr/>
      </dsp:nvSpPr>
      <dsp:spPr>
        <a:xfrm>
          <a:off x="4225108" y="780720"/>
          <a:ext cx="3379344" cy="1051567"/>
        </a:xfrm>
        <a:prstGeom prst="roundRect">
          <a:avLst>
            <a:gd name="adj" fmla="val 10000"/>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b="1" kern="1200">
              <a:latin typeface="Source Sans Pro" panose="020B0503030403020204" pitchFamily="34" charset="0"/>
              <a:ea typeface="Source Sans Pro" panose="020B0503030403020204" pitchFamily="34" charset="0"/>
            </a:rPr>
            <a:t>FHA, VA, USDA</a:t>
          </a:r>
        </a:p>
      </dsp:txBody>
      <dsp:txXfrm>
        <a:off x="4255907" y="811519"/>
        <a:ext cx="3317746" cy="989969"/>
      </dsp:txXfrm>
    </dsp:sp>
    <dsp:sp modelId="{E398329A-6ED4-4B9D-A455-0BD25B312D93}">
      <dsp:nvSpPr>
        <dsp:cNvPr id="0" name=""/>
        <dsp:cNvSpPr/>
      </dsp:nvSpPr>
      <dsp:spPr>
        <a:xfrm>
          <a:off x="4563042" y="1832288"/>
          <a:ext cx="337934" cy="948201"/>
        </a:xfrm>
        <a:custGeom>
          <a:avLst/>
          <a:gdLst/>
          <a:ahLst/>
          <a:cxnLst/>
          <a:rect l="0" t="0" r="0" b="0"/>
          <a:pathLst>
            <a:path>
              <a:moveTo>
                <a:pt x="0" y="0"/>
              </a:moveTo>
              <a:lnTo>
                <a:pt x="0" y="948201"/>
              </a:lnTo>
              <a:lnTo>
                <a:pt x="337934" y="9482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BAD112-7295-4987-99A8-4FAC5611B413}">
      <dsp:nvSpPr>
        <dsp:cNvPr id="0" name=""/>
        <dsp:cNvSpPr/>
      </dsp:nvSpPr>
      <dsp:spPr>
        <a:xfrm>
          <a:off x="4900977" y="2254706"/>
          <a:ext cx="2703475" cy="1051567"/>
        </a:xfrm>
        <a:prstGeom prst="roundRect">
          <a:avLst>
            <a:gd name="adj" fmla="val 10000"/>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a:solidFill>
                <a:schemeClr val="bg1"/>
              </a:solidFill>
              <a:latin typeface="Source Sans Pro" panose="020B0503030403020204" pitchFamily="34" charset="0"/>
              <a:ea typeface="Source Sans Pro" panose="020B0503030403020204" pitchFamily="34" charset="0"/>
            </a:rPr>
            <a:t>3.5%</a:t>
          </a:r>
        </a:p>
      </dsp:txBody>
      <dsp:txXfrm>
        <a:off x="4931776" y="2285505"/>
        <a:ext cx="2641877" cy="9899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90D421-22C3-FFF9-2881-50F976DFFAE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9728F4-75AB-D22C-97C5-9DB7226A81E1}"/>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C99B94D4-82BD-4CE6-99EA-E5C0CB6E4484}" type="datetimeFigureOut">
              <a:rPr lang="en-US" smtClean="0"/>
              <a:t>9/26/2025</a:t>
            </a:fld>
            <a:endParaRPr lang="en-US"/>
          </a:p>
        </p:txBody>
      </p:sp>
      <p:sp>
        <p:nvSpPr>
          <p:cNvPr id="4" name="Footer Placeholder 3">
            <a:extLst>
              <a:ext uri="{FF2B5EF4-FFF2-40B4-BE49-F238E27FC236}">
                <a16:creationId xmlns:a16="http://schemas.microsoft.com/office/drawing/2014/main" id="{CE69D7C4-DD70-69AA-3B64-076BB255B1A5}"/>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09CA28F-83A5-3986-3C26-1AF3D5491848}"/>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770E344-CA90-4B07-B771-BB23A6F5611B}" type="slidenum">
              <a:rPr lang="en-US" smtClean="0"/>
              <a:t>‹#›</a:t>
            </a:fld>
            <a:endParaRPr lang="en-US"/>
          </a:p>
        </p:txBody>
      </p:sp>
    </p:spTree>
    <p:extLst>
      <p:ext uri="{BB962C8B-B14F-4D97-AF65-F5344CB8AC3E}">
        <p14:creationId xmlns:p14="http://schemas.microsoft.com/office/powerpoint/2010/main" val="42313571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3" tIns="46583" rIns="93163" bIns="4658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63" tIns="46583" rIns="93163" bIns="46583" rtlCol="0"/>
          <a:lstStyle>
            <a:lvl1pPr algn="r">
              <a:defRPr sz="1200"/>
            </a:lvl1pPr>
          </a:lstStyle>
          <a:p>
            <a:fld id="{CDC4ADDC-17FF-4FE4-A163-D89C2EB8540B}" type="datetimeFigureOut">
              <a:rPr lang="en-US" smtClean="0"/>
              <a:t>9/26/2025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3" tIns="46583" rIns="93163" bIns="46583"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3" tIns="46583" rIns="93163"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3" tIns="46583" rIns="93163"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3" tIns="46583" rIns="93163" bIns="46583" rtlCol="0" anchor="b"/>
          <a:lstStyle>
            <a:lvl1pPr algn="r">
              <a:defRPr sz="1200"/>
            </a:lvl1pPr>
          </a:lstStyle>
          <a:p>
            <a:fld id="{7A6E335F-6B58-4BAC-AAD9-EC2E6DC7157D}" type="slidenum">
              <a:rPr lang="en-US" smtClean="0"/>
              <a:t>‹#›</a:t>
            </a:fld>
            <a:endParaRPr lang="en-US"/>
          </a:p>
        </p:txBody>
      </p:sp>
    </p:spTree>
    <p:extLst>
      <p:ext uri="{BB962C8B-B14F-4D97-AF65-F5344CB8AC3E}">
        <p14:creationId xmlns:p14="http://schemas.microsoft.com/office/powerpoint/2010/main" val="148645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18" rtl="0" eaLnBrk="1" fontAlgn="auto" latinLnBrk="0" hangingPunct="1">
              <a:lnSpc>
                <a:spcPct val="100000"/>
              </a:lnSpc>
              <a:spcBef>
                <a:spcPts val="0"/>
              </a:spcBef>
              <a:spcAft>
                <a:spcPts val="0"/>
              </a:spcAft>
              <a:buClrTx/>
              <a:buSzTx/>
              <a:buFontTx/>
              <a:buNone/>
              <a:tabLst/>
              <a:defRPr/>
            </a:pPr>
            <a:fld id="{11C35FF1-88C9-41DB-8B9D-FB6EF0B871B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18"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1036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65</a:t>
            </a:fld>
            <a:endParaRPr lang="en-US"/>
          </a:p>
        </p:txBody>
      </p:sp>
    </p:spTree>
    <p:extLst>
      <p:ext uri="{BB962C8B-B14F-4D97-AF65-F5344CB8AC3E}">
        <p14:creationId xmlns:p14="http://schemas.microsoft.com/office/powerpoint/2010/main" val="790383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C0D5DA-E987-1F86-960A-B58739D72FA3}"/>
              </a:ext>
            </a:extLst>
          </p:cNvPr>
          <p:cNvSpPr>
            <a:spLocks noGrp="1"/>
          </p:cNvSpPr>
          <p:nvPr>
            <p:ph type="sldNum" sz="quarter" idx="10"/>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646101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ening OHFA">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314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OHFA">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064001" y="6289964"/>
            <a:ext cx="3916218" cy="369332"/>
          </a:xfrm>
          <a:prstGeom prst="rect">
            <a:avLst/>
          </a:prstGeom>
          <a:noFill/>
        </p:spPr>
        <p:txBody>
          <a:bodyPr wrap="square" rtlCol="0">
            <a:spAutoFit/>
          </a:bodyPr>
          <a:lstStyle/>
          <a:p>
            <a:pPr algn="ctr"/>
            <a:r>
              <a:rPr lang="en-US">
                <a:solidFill>
                  <a:srgbClr val="0E3F75"/>
                </a:solidFill>
                <a:latin typeface="Source Sans Pro" panose="020B0503030403020204" pitchFamily="34" charset="0"/>
              </a:rPr>
              <a:t>OHIOHOME.ORG</a:t>
            </a:r>
          </a:p>
        </p:txBody>
      </p:sp>
    </p:spTree>
    <p:extLst>
      <p:ext uri="{BB962C8B-B14F-4D97-AF65-F5344CB8AC3E}">
        <p14:creationId xmlns:p14="http://schemas.microsoft.com/office/powerpoint/2010/main" val="1706685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42B658-2D5A-774F-A585-ED75BF68BE55}"/>
              </a:ext>
            </a:extLst>
          </p:cNvPr>
          <p:cNvSpPr txBox="1"/>
          <p:nvPr userDrawn="1"/>
        </p:nvSpPr>
        <p:spPr>
          <a:xfrm>
            <a:off x="3879487" y="6104321"/>
            <a:ext cx="4433026" cy="461665"/>
          </a:xfrm>
          <a:prstGeom prst="rect">
            <a:avLst/>
          </a:prstGeom>
          <a:noFill/>
        </p:spPr>
        <p:txBody>
          <a:bodyPr wrap="square" rtlCol="0">
            <a:spAutoFit/>
          </a:bodyPr>
          <a:lstStyle/>
          <a:p>
            <a:pPr algn="ctr"/>
            <a:r>
              <a:rPr lang="en-US" sz="2400" b="0">
                <a:solidFill>
                  <a:srgbClr val="002060"/>
                </a:solidFill>
                <a:latin typeface="+mn-lt"/>
                <a:ea typeface="Open Sans" panose="020B0606030504020204" pitchFamily="34" charset="0"/>
                <a:cs typeface="Open Sans" panose="020B0606030504020204" pitchFamily="34" charset="0"/>
              </a:rPr>
              <a:t>OHIO.ORG</a:t>
            </a:r>
          </a:p>
        </p:txBody>
      </p:sp>
    </p:spTree>
    <p:extLst>
      <p:ext uri="{BB962C8B-B14F-4D97-AF65-F5344CB8AC3E}">
        <p14:creationId xmlns:p14="http://schemas.microsoft.com/office/powerpoint/2010/main" val="2839496128"/>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5"/>
          <p:cNvSpPr>
            <a:spLocks noGrp="1"/>
          </p:cNvSpPr>
          <p:nvPr>
            <p:ph type="sldNum" sz="quarter" idx="12"/>
          </p:nvPr>
        </p:nvSpPr>
        <p:spPr>
          <a:xfrm>
            <a:off x="11296947" y="261176"/>
            <a:ext cx="609600" cy="365125"/>
          </a:xfrm>
          <a:prstGeom prst="rect">
            <a:avLst/>
          </a:prstGeom>
        </p:spPr>
        <p:txBody>
          <a:bodyPr/>
          <a:lstStyle/>
          <a:p>
            <a:pPr algn="ctr"/>
            <a:fld id="{7F6ED044-470C-4B14-B4D3-EA50E139F946}" type="slidenum">
              <a:rPr lang="en-US" smtClean="0"/>
              <a:pPr algn="ctr"/>
              <a:t>‹#›</a:t>
            </a:fld>
            <a:endParaRPr lang="en-US"/>
          </a:p>
        </p:txBody>
      </p:sp>
    </p:spTree>
    <p:extLst>
      <p:ext uri="{BB962C8B-B14F-4D97-AF65-F5344CB8AC3E}">
        <p14:creationId xmlns:p14="http://schemas.microsoft.com/office/powerpoint/2010/main" val="608775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9144000" cy="13716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85896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11296947" y="261176"/>
            <a:ext cx="609600" cy="365125"/>
          </a:xfrm>
          <a:prstGeom prst="rect">
            <a:avLst/>
          </a:prstGeom>
        </p:spPr>
        <p:txBody>
          <a:bodyPr/>
          <a:lstStyle/>
          <a:p>
            <a:pPr algn="ctr"/>
            <a:fld id="{7F6ED044-470C-4B14-B4D3-EA50E139F946}" type="slidenum">
              <a:rPr lang="en-US" smtClean="0"/>
              <a:pPr algn="ctr"/>
              <a:t>‹#›</a:t>
            </a:fld>
            <a:endParaRPr lang="en-US"/>
          </a:p>
        </p:txBody>
      </p:sp>
    </p:spTree>
    <p:extLst>
      <p:ext uri="{BB962C8B-B14F-4D97-AF65-F5344CB8AC3E}">
        <p14:creationId xmlns:p14="http://schemas.microsoft.com/office/powerpoint/2010/main" val="608119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Slide Number Placeholder 5"/>
          <p:cNvSpPr>
            <a:spLocks noGrp="1"/>
          </p:cNvSpPr>
          <p:nvPr>
            <p:ph type="sldNum" sz="quarter" idx="12"/>
          </p:nvPr>
        </p:nvSpPr>
        <p:spPr>
          <a:xfrm>
            <a:off x="11296947" y="261176"/>
            <a:ext cx="609600" cy="365125"/>
          </a:xfrm>
          <a:prstGeom prst="rect">
            <a:avLst/>
          </a:prstGeom>
        </p:spPr>
        <p:txBody>
          <a:bodyPr/>
          <a:lstStyle/>
          <a:p>
            <a:pPr algn="ctr"/>
            <a:fld id="{7F6ED044-470C-4B14-B4D3-EA50E139F946}" type="slidenum">
              <a:rPr lang="en-US" smtClean="0"/>
              <a:pPr algn="ctr"/>
              <a:t>‹#›</a:t>
            </a:fld>
            <a:endParaRPr lang="en-US"/>
          </a:p>
        </p:txBody>
      </p:sp>
    </p:spTree>
    <p:extLst>
      <p:ext uri="{BB962C8B-B14F-4D97-AF65-F5344CB8AC3E}">
        <p14:creationId xmlns:p14="http://schemas.microsoft.com/office/powerpoint/2010/main" val="1340064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1"/>
            <a:ext cx="9347200" cy="1463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951038"/>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51038"/>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11296947" y="261176"/>
            <a:ext cx="609600" cy="365125"/>
          </a:xfrm>
          <a:prstGeom prst="rect">
            <a:avLst/>
          </a:prstGeom>
        </p:spPr>
        <p:txBody>
          <a:bodyPr/>
          <a:lstStyle/>
          <a:p>
            <a:pPr algn="ctr"/>
            <a:fld id="{7F6ED044-470C-4B14-B4D3-EA50E139F946}" type="slidenum">
              <a:rPr lang="en-US" smtClean="0"/>
              <a:pPr algn="ctr"/>
              <a:t>‹#›</a:t>
            </a:fld>
            <a:endParaRPr lang="en-US"/>
          </a:p>
        </p:txBody>
      </p:sp>
    </p:spTree>
    <p:extLst>
      <p:ext uri="{BB962C8B-B14F-4D97-AF65-F5344CB8AC3E}">
        <p14:creationId xmlns:p14="http://schemas.microsoft.com/office/powerpoint/2010/main" val="2577256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22400" y="228601"/>
            <a:ext cx="9347200" cy="153987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85950"/>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525712"/>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885950"/>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525712"/>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12"/>
          </p:nvPr>
        </p:nvSpPr>
        <p:spPr>
          <a:xfrm>
            <a:off x="11296947" y="261176"/>
            <a:ext cx="609600" cy="365125"/>
          </a:xfrm>
          <a:prstGeom prst="rect">
            <a:avLst/>
          </a:prstGeom>
        </p:spPr>
        <p:txBody>
          <a:bodyPr/>
          <a:lstStyle/>
          <a:p>
            <a:pPr algn="ctr"/>
            <a:fld id="{7F6ED044-470C-4B14-B4D3-EA50E139F946}" type="slidenum">
              <a:rPr lang="en-US" smtClean="0"/>
              <a:pPr algn="ctr"/>
              <a:t>‹#›</a:t>
            </a:fld>
            <a:endParaRPr lang="en-US"/>
          </a:p>
        </p:txBody>
      </p:sp>
    </p:spTree>
    <p:extLst>
      <p:ext uri="{BB962C8B-B14F-4D97-AF65-F5344CB8AC3E}">
        <p14:creationId xmlns:p14="http://schemas.microsoft.com/office/powerpoint/2010/main" val="3449603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22400" y="274638"/>
            <a:ext cx="9245600" cy="1477962"/>
          </a:xfrm>
          <a:prstGeom prst="rect">
            <a:avLst/>
          </a:prstGeom>
        </p:spPr>
        <p:txBody>
          <a:bodyPr/>
          <a:lstStyle/>
          <a:p>
            <a:r>
              <a:rPr lang="en-US"/>
              <a:t>Click to edit Master title style</a:t>
            </a:r>
          </a:p>
        </p:txBody>
      </p:sp>
      <p:sp>
        <p:nvSpPr>
          <p:cNvPr id="8" name="Slide Number Placeholder 5"/>
          <p:cNvSpPr>
            <a:spLocks noGrp="1"/>
          </p:cNvSpPr>
          <p:nvPr>
            <p:ph type="sldNum" sz="quarter" idx="12"/>
          </p:nvPr>
        </p:nvSpPr>
        <p:spPr>
          <a:xfrm>
            <a:off x="11296947" y="261176"/>
            <a:ext cx="609600" cy="365125"/>
          </a:xfrm>
          <a:prstGeom prst="rect">
            <a:avLst/>
          </a:prstGeom>
        </p:spPr>
        <p:txBody>
          <a:bodyPr/>
          <a:lstStyle/>
          <a:p>
            <a:pPr algn="ctr"/>
            <a:fld id="{7F6ED044-470C-4B14-B4D3-EA50E139F946}" type="slidenum">
              <a:rPr lang="en-US" smtClean="0"/>
              <a:pPr algn="ctr"/>
              <a:t>‹#›</a:t>
            </a:fld>
            <a:endParaRPr lang="en-US"/>
          </a:p>
        </p:txBody>
      </p:sp>
    </p:spTree>
    <p:extLst>
      <p:ext uri="{BB962C8B-B14F-4D97-AF65-F5344CB8AC3E}">
        <p14:creationId xmlns:p14="http://schemas.microsoft.com/office/powerpoint/2010/main" val="1074447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296947" y="260348"/>
            <a:ext cx="609600" cy="365125"/>
          </a:xfrm>
          <a:prstGeom prst="rect">
            <a:avLst/>
          </a:prstGeom>
        </p:spPr>
        <p:txBody>
          <a:bodyPr/>
          <a:lstStyle/>
          <a:p>
            <a:pPr algn="ctr"/>
            <a:fld id="{7F6ED044-470C-4B14-B4D3-EA50E139F946}" type="slidenum">
              <a:rPr lang="en-US" smtClean="0"/>
              <a:pPr algn="ctr"/>
              <a:t>‹#›</a:t>
            </a:fld>
            <a:endParaRPr lang="en-US"/>
          </a:p>
        </p:txBody>
      </p:sp>
    </p:spTree>
    <p:extLst>
      <p:ext uri="{BB962C8B-B14F-4D97-AF65-F5344CB8AC3E}">
        <p14:creationId xmlns:p14="http://schemas.microsoft.com/office/powerpoint/2010/main" val="505091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Intro Slide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Pro" panose="020B0503030403020204" pitchFamily="34" charset="0"/>
              </a:defRPr>
            </a:lvl1pPr>
            <a:lvl2pPr marL="548640"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cxnSp>
        <p:nvCxnSpPr>
          <p:cNvPr id="4" name="Straight Connector 3">
            <a:extLst>
              <a:ext uri="{FF2B5EF4-FFF2-40B4-BE49-F238E27FC236}">
                <a16:creationId xmlns:a16="http://schemas.microsoft.com/office/drawing/2014/main" id="{2A8FB29B-F212-4885-0BF7-9CD55CD5CE3C}"/>
              </a:ext>
            </a:extLst>
          </p:cNvPr>
          <p:cNvCxnSpPr/>
          <p:nvPr userDrawn="1"/>
        </p:nvCxnSpPr>
        <p:spPr>
          <a:xfrm>
            <a:off x="2240782" y="1817640"/>
            <a:ext cx="7686989"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BC031BE-DFAF-89AD-AFCE-1237597D25F6}"/>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626502" y="5549292"/>
            <a:ext cx="2825084" cy="733740"/>
          </a:xfrm>
          <a:prstGeom prst="rect">
            <a:avLst/>
          </a:prstGeom>
        </p:spPr>
      </p:pic>
      <p:sp>
        <p:nvSpPr>
          <p:cNvPr id="9" name="Text Placeholder 8">
            <a:extLst>
              <a:ext uri="{FF2B5EF4-FFF2-40B4-BE49-F238E27FC236}">
                <a16:creationId xmlns:a16="http://schemas.microsoft.com/office/drawing/2014/main" id="{FCE5B4F8-C46D-2BF5-4117-2247E9003A47}"/>
              </a:ext>
            </a:extLst>
          </p:cNvPr>
          <p:cNvSpPr>
            <a:spLocks noGrp="1"/>
          </p:cNvSpPr>
          <p:nvPr>
            <p:ph type="body" sz="quarter" idx="11" hasCustomPrompt="1"/>
          </p:nvPr>
        </p:nvSpPr>
        <p:spPr>
          <a:xfrm>
            <a:off x="1584519" y="941340"/>
            <a:ext cx="8909050" cy="876300"/>
          </a:xfrm>
        </p:spPr>
        <p:txBody>
          <a:bodyPr>
            <a:normAutofit/>
          </a:bodyPr>
          <a:lstStyle>
            <a:lvl1pPr marL="0" indent="0" algn="ctr">
              <a:buNone/>
              <a:defRPr sz="4400" baseline="0">
                <a:solidFill>
                  <a:schemeClr val="accent1"/>
                </a:solidFill>
                <a:latin typeface="+mj-lt"/>
              </a:defRPr>
            </a:lvl1pPr>
          </a:lstStyle>
          <a:p>
            <a:pPr lvl="0"/>
            <a:r>
              <a:rPr lang="en-US"/>
              <a:t>CLICK TO EDIT TEXT</a:t>
            </a:r>
          </a:p>
        </p:txBody>
      </p:sp>
    </p:spTree>
    <p:extLst>
      <p:ext uri="{BB962C8B-B14F-4D97-AF65-F5344CB8AC3E}">
        <p14:creationId xmlns:p14="http://schemas.microsoft.com/office/powerpoint/2010/main" val="979810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547687"/>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547688"/>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709738"/>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5"/>
          <p:cNvSpPr>
            <a:spLocks noGrp="1"/>
          </p:cNvSpPr>
          <p:nvPr>
            <p:ph type="sldNum" sz="quarter" idx="12"/>
          </p:nvPr>
        </p:nvSpPr>
        <p:spPr>
          <a:xfrm>
            <a:off x="11296947" y="260348"/>
            <a:ext cx="609600" cy="365125"/>
          </a:xfrm>
          <a:prstGeom prst="rect">
            <a:avLst/>
          </a:prstGeom>
        </p:spPr>
        <p:txBody>
          <a:bodyPr/>
          <a:lstStyle/>
          <a:p>
            <a:pPr algn="ctr"/>
            <a:fld id="{7F6ED044-470C-4B14-B4D3-EA50E139F946}" type="slidenum">
              <a:rPr lang="en-US" smtClean="0"/>
              <a:pPr algn="ctr"/>
              <a:t>‹#›</a:t>
            </a:fld>
            <a:endParaRPr lang="en-US"/>
          </a:p>
        </p:txBody>
      </p:sp>
    </p:spTree>
    <p:extLst>
      <p:ext uri="{BB962C8B-B14F-4D97-AF65-F5344CB8AC3E}">
        <p14:creationId xmlns:p14="http://schemas.microsoft.com/office/powerpoint/2010/main" val="3616062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Slide Number Placeholder 5"/>
          <p:cNvSpPr>
            <a:spLocks noGrp="1"/>
          </p:cNvSpPr>
          <p:nvPr>
            <p:ph type="sldNum" sz="quarter" idx="12"/>
          </p:nvPr>
        </p:nvSpPr>
        <p:spPr>
          <a:xfrm>
            <a:off x="11296947" y="261176"/>
            <a:ext cx="609600" cy="365125"/>
          </a:xfrm>
          <a:prstGeom prst="rect">
            <a:avLst/>
          </a:prstGeom>
        </p:spPr>
        <p:txBody>
          <a:bodyPr/>
          <a:lstStyle/>
          <a:p>
            <a:pPr algn="ctr"/>
            <a:fld id="{7F6ED044-470C-4B14-B4D3-EA50E139F946}" type="slidenum">
              <a:rPr lang="en-US" smtClean="0"/>
              <a:pPr algn="ctr"/>
              <a:t>‹#›</a:t>
            </a:fld>
            <a:endParaRPr lang="en-US"/>
          </a:p>
        </p:txBody>
      </p:sp>
    </p:spTree>
    <p:extLst>
      <p:ext uri="{BB962C8B-B14F-4D97-AF65-F5344CB8AC3E}">
        <p14:creationId xmlns:p14="http://schemas.microsoft.com/office/powerpoint/2010/main" val="1030727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228601"/>
            <a:ext cx="9347200" cy="153987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951038"/>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11296947" y="261176"/>
            <a:ext cx="609600" cy="365125"/>
          </a:xfrm>
          <a:prstGeom prst="rect">
            <a:avLst/>
          </a:prstGeom>
        </p:spPr>
        <p:txBody>
          <a:bodyPr/>
          <a:lstStyle/>
          <a:p>
            <a:pPr algn="ctr"/>
            <a:fld id="{7F6ED044-470C-4B14-B4D3-EA50E139F946}" type="slidenum">
              <a:rPr lang="en-US" smtClean="0"/>
              <a:pPr algn="ctr"/>
              <a:t>‹#›</a:t>
            </a:fld>
            <a:endParaRPr lang="en-US"/>
          </a:p>
        </p:txBody>
      </p:sp>
    </p:spTree>
    <p:extLst>
      <p:ext uri="{BB962C8B-B14F-4D97-AF65-F5344CB8AC3E}">
        <p14:creationId xmlns:p14="http://schemas.microsoft.com/office/powerpoint/2010/main" val="630296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828676"/>
            <a:ext cx="2743200" cy="55721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828676"/>
            <a:ext cx="8026400" cy="55721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11296947" y="261176"/>
            <a:ext cx="609600" cy="365125"/>
          </a:xfrm>
          <a:prstGeom prst="rect">
            <a:avLst/>
          </a:prstGeom>
        </p:spPr>
        <p:txBody>
          <a:bodyPr/>
          <a:lstStyle/>
          <a:p>
            <a:pPr algn="ctr"/>
            <a:fld id="{7F6ED044-470C-4B14-B4D3-EA50E139F946}" type="slidenum">
              <a:rPr lang="en-US" smtClean="0"/>
              <a:pPr algn="ctr"/>
              <a:t>‹#›</a:t>
            </a:fld>
            <a:endParaRPr lang="en-US"/>
          </a:p>
        </p:txBody>
      </p:sp>
    </p:spTree>
    <p:extLst>
      <p:ext uri="{BB962C8B-B14F-4D97-AF65-F5344CB8AC3E}">
        <p14:creationId xmlns:p14="http://schemas.microsoft.com/office/powerpoint/2010/main" val="2846939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5081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65700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6405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67310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95765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10901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000">
                <a:solidFill>
                  <a:schemeClr val="tx1"/>
                </a:solidFill>
                <a:latin typeface="Source Sans Pro" panose="020B0503030403020204" pitchFamily="34" charset="0"/>
              </a:defRPr>
            </a:lvl1pPr>
          </a:lstStyle>
          <a:p>
            <a:pPr lvl="0"/>
            <a:r>
              <a:rPr lang="en-US"/>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Pro" panose="020B0503030403020204" pitchFamily="34" charset="0"/>
              </a:defRPr>
            </a:lvl1pPr>
          </a:lstStyle>
          <a:p>
            <a:pPr lvl="0"/>
            <a:r>
              <a:rPr lang="en-US"/>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Pro" panose="020B0503030403020204" pitchFamily="34" charset="0"/>
                <a:ea typeface="Source Serif Pro" panose="02040603050405020204" pitchFamily="18" charset="0"/>
              </a:defRPr>
            </a:lvl1pPr>
          </a:lstStyle>
          <a:p>
            <a:pPr lvl="0"/>
            <a:r>
              <a:rPr lang="en-US"/>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400" b="1" cap="all" baseline="0">
                <a:solidFill>
                  <a:srgbClr val="002060"/>
                </a:solidFill>
                <a:latin typeface="Source Sans Pro Semibold" panose="020B0603030403020204" pitchFamily="34" charset="0"/>
              </a:defRPr>
            </a:lvl1pPr>
          </a:lstStyle>
          <a:p>
            <a:pPr lvl="0"/>
            <a:r>
              <a:rPr lang="en-US"/>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400" b="1" cap="all" baseline="0">
                <a:solidFill>
                  <a:srgbClr val="002060"/>
                </a:solidFill>
                <a:latin typeface="Source Sans Pro Semibold" panose="020B0603030403020204" pitchFamily="34" charset="0"/>
              </a:defRPr>
            </a:lvl1pPr>
          </a:lstStyle>
          <a:p>
            <a:pPr lvl="0"/>
            <a:r>
              <a:rPr lang="en-US"/>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Pro" panose="020B0503030403020204" pitchFamily="34" charset="0"/>
              </a:defRPr>
            </a:lvl1pPr>
          </a:lstStyle>
          <a:p>
            <a:r>
              <a:rPr lang="en-US"/>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normAutofit/>
          </a:bodyPr>
          <a:lstStyle>
            <a:lvl1pPr>
              <a:defRPr sz="3200">
                <a:latin typeface="Source Sans Pro SemiBold" panose="020B0603030403020204" pitchFamily="34" charset="0"/>
              </a:defRPr>
            </a:lvl1pPr>
          </a:lstStyle>
          <a:p>
            <a:r>
              <a:rPr lang="en-US"/>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4112919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33673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61856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70045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83714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36965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856853"/>
            <a:ext cx="11430000" cy="982861"/>
          </a:xfrm>
        </p:spPr>
        <p:txBody>
          <a:bodyPr/>
          <a:lstStyle>
            <a:lvl1pPr>
              <a:defRPr cap="all" baseline="0"/>
            </a:lvl1pPr>
          </a:lstStyle>
          <a:p>
            <a:r>
              <a:rPr lang="en-US"/>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Pro" panose="020B0503030403020204" pitchFamily="34" charset="0"/>
                <a:ea typeface="Open Sans" panose="020B0606030504020204" pitchFamily="34" charset="0"/>
                <a:cs typeface="Open Sans" panose="020B0606030504020204" pitchFamily="34" charset="0"/>
              </a:defRPr>
            </a:lvl1pPr>
            <a:lvl2pPr marL="548640" indent="0">
              <a:buNone/>
              <a:defRPr/>
            </a:lvl2pPr>
          </a:lstStyle>
          <a:p>
            <a:r>
              <a:rPr lang="en-US"/>
              <a:t>First Level</a:t>
            </a:r>
          </a:p>
          <a:p>
            <a:pPr lvl="1"/>
            <a:r>
              <a:rPr lang="en-US"/>
              <a:t>Second Level</a:t>
            </a:r>
          </a:p>
          <a:p>
            <a:pPr lvl="2"/>
            <a:r>
              <a:rPr lang="en-US"/>
              <a:t>Third Level</a:t>
            </a:r>
          </a:p>
          <a:p>
            <a:pPr lvl="3"/>
            <a:r>
              <a:rPr lang="en-US"/>
              <a:t>Fourth Level</a:t>
            </a:r>
          </a:p>
          <a:p>
            <a:pPr lvl="4"/>
            <a:r>
              <a:rPr lang="en-US"/>
              <a:t>Fifth Level</a:t>
            </a:r>
          </a:p>
          <a:p>
            <a:pPr lvl="0"/>
            <a:r>
              <a:rPr lang="en-US"/>
              <a:t>Maecenas </a:t>
            </a:r>
            <a:r>
              <a:rPr lang="en-US" err="1"/>
              <a:t>nec</a:t>
            </a:r>
            <a:r>
              <a:rPr lang="en-US"/>
              <a:t> </a:t>
            </a:r>
            <a:r>
              <a:rPr lang="en-US" err="1"/>
              <a:t>odio</a:t>
            </a:r>
            <a:r>
              <a:rPr lang="en-US"/>
              <a:t> et ante </a:t>
            </a:r>
            <a:r>
              <a:rPr lang="en-US" err="1"/>
              <a:t>tincidunt</a:t>
            </a:r>
            <a:r>
              <a:rPr lang="en-US"/>
              <a:t> tempus. </a:t>
            </a:r>
            <a:r>
              <a:rPr lang="en-US" err="1"/>
              <a:t>Nullam</a:t>
            </a:r>
            <a:r>
              <a:rPr lang="en-US"/>
              <a:t> dictum </a:t>
            </a:r>
            <a:r>
              <a:rPr lang="en-US" err="1"/>
              <a:t>felis</a:t>
            </a:r>
            <a:r>
              <a:rPr lang="en-US"/>
              <a:t> </a:t>
            </a:r>
            <a:r>
              <a:rPr lang="en-US" err="1"/>
              <a:t>eu</a:t>
            </a:r>
            <a:r>
              <a:rPr lang="en-US"/>
              <a:t> </a:t>
            </a:r>
            <a:r>
              <a:rPr lang="en-US" err="1"/>
              <a:t>pede</a:t>
            </a:r>
            <a:r>
              <a:rPr lang="en-US"/>
              <a:t> </a:t>
            </a:r>
            <a:r>
              <a:rPr lang="en-US" err="1"/>
              <a:t>mollis</a:t>
            </a:r>
            <a:r>
              <a:rPr lang="en-US"/>
              <a:t> </a:t>
            </a:r>
            <a:r>
              <a:rPr lang="en-US" err="1"/>
              <a:t>pretium</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hymenaeos</a:t>
            </a:r>
            <a:endParaRPr lang="en-US"/>
          </a:p>
        </p:txBody>
      </p: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a:p>
        </p:txBody>
      </p:sp>
      <p:cxnSp>
        <p:nvCxnSpPr>
          <p:cNvPr id="4" name="Straight Connector 3">
            <a:extLst>
              <a:ext uri="{FF2B5EF4-FFF2-40B4-BE49-F238E27FC236}">
                <a16:creationId xmlns:a16="http://schemas.microsoft.com/office/drawing/2014/main" id="{7B82E961-9AA4-B78A-50AA-B4B9010430F8}"/>
              </a:ext>
            </a:extLst>
          </p:cNvPr>
          <p:cNvCxnSpPr/>
          <p:nvPr userDrawn="1"/>
        </p:nvCxnSpPr>
        <p:spPr>
          <a:xfrm>
            <a:off x="713433" y="2008683"/>
            <a:ext cx="0" cy="368726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470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3" name="Title 1">
            <a:extLst>
              <a:ext uri="{FF2B5EF4-FFF2-40B4-BE49-F238E27FC236}">
                <a16:creationId xmlns:a16="http://schemas.microsoft.com/office/drawing/2014/main" id="{242EC901-1F15-6FCA-2858-BEC76A2688A3}"/>
              </a:ext>
            </a:extLst>
          </p:cNvPr>
          <p:cNvSpPr>
            <a:spLocks noGrp="1"/>
          </p:cNvSpPr>
          <p:nvPr>
            <p:ph type="title" hasCustomPrompt="1"/>
          </p:nvPr>
        </p:nvSpPr>
        <p:spPr>
          <a:xfrm>
            <a:off x="381000" y="856853"/>
            <a:ext cx="11430000" cy="982861"/>
          </a:xfrm>
        </p:spPr>
        <p:txBody>
          <a:bodyPr/>
          <a:lstStyle>
            <a:lvl1pPr>
              <a:defRPr cap="all" baseline="0"/>
            </a:lvl1pPr>
          </a:lstStyle>
          <a:p>
            <a:r>
              <a:rPr lang="en-US"/>
              <a:t>Click to edit title</a:t>
            </a:r>
          </a:p>
        </p:txBody>
      </p:sp>
      <p:sp>
        <p:nvSpPr>
          <p:cNvPr id="4" name="Text Placeholder 5">
            <a:extLst>
              <a:ext uri="{FF2B5EF4-FFF2-40B4-BE49-F238E27FC236}">
                <a16:creationId xmlns:a16="http://schemas.microsoft.com/office/drawing/2014/main" id="{64FCA9F1-C59B-26E5-C169-580645DDE965}"/>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Pro" panose="020B0503030403020204" pitchFamily="34" charset="0"/>
                <a:ea typeface="Open Sans" panose="020B0606030504020204" pitchFamily="34" charset="0"/>
                <a:cs typeface="Open Sans" panose="020B0606030504020204" pitchFamily="34" charset="0"/>
              </a:defRPr>
            </a:lvl1pPr>
            <a:lvl2pPr marL="548640" indent="0">
              <a:buNone/>
              <a:defRPr/>
            </a:lvl2pPr>
          </a:lstStyle>
          <a:p>
            <a:r>
              <a:rPr lang="en-US"/>
              <a:t>First Level</a:t>
            </a:r>
          </a:p>
          <a:p>
            <a:pPr lvl="1"/>
            <a:r>
              <a:rPr lang="en-US"/>
              <a:t>Second Level</a:t>
            </a:r>
          </a:p>
          <a:p>
            <a:pPr lvl="2"/>
            <a:r>
              <a:rPr lang="en-US"/>
              <a:t>Third Level</a:t>
            </a:r>
          </a:p>
          <a:p>
            <a:pPr lvl="3"/>
            <a:r>
              <a:rPr lang="en-US"/>
              <a:t>Fourth Level</a:t>
            </a:r>
          </a:p>
          <a:p>
            <a:pPr lvl="4"/>
            <a:r>
              <a:rPr lang="en-US"/>
              <a:t>Fifth Level</a:t>
            </a:r>
          </a:p>
          <a:p>
            <a:pPr lvl="0"/>
            <a:r>
              <a:rPr lang="en-US"/>
              <a:t>Maecenas </a:t>
            </a:r>
            <a:r>
              <a:rPr lang="en-US" err="1"/>
              <a:t>nec</a:t>
            </a:r>
            <a:r>
              <a:rPr lang="en-US"/>
              <a:t> </a:t>
            </a:r>
            <a:r>
              <a:rPr lang="en-US" err="1"/>
              <a:t>odio</a:t>
            </a:r>
            <a:r>
              <a:rPr lang="en-US"/>
              <a:t> et ante </a:t>
            </a:r>
            <a:r>
              <a:rPr lang="en-US" err="1"/>
              <a:t>tincidunt</a:t>
            </a:r>
            <a:r>
              <a:rPr lang="en-US"/>
              <a:t> tempus. </a:t>
            </a:r>
            <a:r>
              <a:rPr lang="en-US" err="1"/>
              <a:t>Nullam</a:t>
            </a:r>
            <a:r>
              <a:rPr lang="en-US"/>
              <a:t> dictum </a:t>
            </a:r>
            <a:r>
              <a:rPr lang="en-US" err="1"/>
              <a:t>felis</a:t>
            </a:r>
            <a:r>
              <a:rPr lang="en-US"/>
              <a:t> </a:t>
            </a:r>
            <a:r>
              <a:rPr lang="en-US" err="1"/>
              <a:t>eu</a:t>
            </a:r>
            <a:r>
              <a:rPr lang="en-US"/>
              <a:t> </a:t>
            </a:r>
            <a:r>
              <a:rPr lang="en-US" err="1"/>
              <a:t>pede</a:t>
            </a:r>
            <a:r>
              <a:rPr lang="en-US"/>
              <a:t> </a:t>
            </a:r>
            <a:r>
              <a:rPr lang="en-US" err="1"/>
              <a:t>mollis</a:t>
            </a:r>
            <a:r>
              <a:rPr lang="en-US"/>
              <a:t> </a:t>
            </a:r>
            <a:r>
              <a:rPr lang="en-US" err="1"/>
              <a:t>pretium</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hymenaeos</a:t>
            </a:r>
            <a:endParaRPr lang="en-US"/>
          </a:p>
        </p:txBody>
      </p:sp>
    </p:spTree>
    <p:extLst>
      <p:ext uri="{BB962C8B-B14F-4D97-AF65-F5344CB8AC3E}">
        <p14:creationId xmlns:p14="http://schemas.microsoft.com/office/powerpoint/2010/main" val="2097572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OHIOHOME.ORG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2259769"/>
            <a:ext cx="7126514" cy="707886"/>
          </a:xfrm>
          <a:prstGeom prst="rect">
            <a:avLst/>
          </a:prstGeom>
          <a:noFill/>
        </p:spPr>
        <p:txBody>
          <a:bodyPr wrap="square" rtlCol="0">
            <a:spAutoFit/>
          </a:bodyPr>
          <a:lstStyle/>
          <a:p>
            <a:pPr algn="ctr"/>
            <a:r>
              <a:rPr lang="en-US" sz="4000" b="1">
                <a:solidFill>
                  <a:srgbClr val="002060"/>
                </a:solidFill>
                <a:latin typeface="+mj-lt"/>
              </a:rPr>
              <a:t>QUESTIONS?</a:t>
            </a:r>
          </a:p>
        </p:txBody>
      </p:sp>
      <p:cxnSp>
        <p:nvCxnSpPr>
          <p:cNvPr id="4" name="Straight Connector 3">
            <a:extLst>
              <a:ext uri="{FF2B5EF4-FFF2-40B4-BE49-F238E27FC236}">
                <a16:creationId xmlns:a16="http://schemas.microsoft.com/office/drawing/2014/main" id="{A9C25710-E56D-E79D-3F89-904EEFC979A9}"/>
              </a:ext>
            </a:extLst>
          </p:cNvPr>
          <p:cNvCxnSpPr/>
          <p:nvPr userDrawn="1"/>
        </p:nvCxnSpPr>
        <p:spPr>
          <a:xfrm>
            <a:off x="4417925" y="2972578"/>
            <a:ext cx="335615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8BCBA0C-3CE4-B1FA-C5AA-6A48D7151909}"/>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626502" y="5547641"/>
            <a:ext cx="2929858" cy="760952"/>
          </a:xfrm>
          <a:prstGeom prst="rect">
            <a:avLst/>
          </a:prstGeom>
        </p:spPr>
      </p:pic>
    </p:spTree>
    <p:extLst>
      <p:ext uri="{BB962C8B-B14F-4D97-AF65-F5344CB8AC3E}">
        <p14:creationId xmlns:p14="http://schemas.microsoft.com/office/powerpoint/2010/main" val="1091201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44334"/>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OHIOHOME.ORG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2289913"/>
            <a:ext cx="7126514" cy="707886"/>
          </a:xfrm>
          <a:prstGeom prst="rect">
            <a:avLst/>
          </a:prstGeom>
          <a:noFill/>
        </p:spPr>
        <p:txBody>
          <a:bodyPr wrap="square" rtlCol="0">
            <a:spAutoFit/>
          </a:bodyPr>
          <a:lstStyle/>
          <a:p>
            <a:pPr algn="ctr"/>
            <a:r>
              <a:rPr lang="en-US" sz="4000" b="1">
                <a:solidFill>
                  <a:srgbClr val="002060"/>
                </a:solidFill>
                <a:latin typeface="+mj-lt"/>
              </a:rPr>
              <a:t>THANK YOU</a:t>
            </a:r>
          </a:p>
        </p:txBody>
      </p:sp>
      <p:cxnSp>
        <p:nvCxnSpPr>
          <p:cNvPr id="3" name="Straight Connector 2">
            <a:extLst>
              <a:ext uri="{FF2B5EF4-FFF2-40B4-BE49-F238E27FC236}">
                <a16:creationId xmlns:a16="http://schemas.microsoft.com/office/drawing/2014/main" id="{F9E4AB69-44FC-BAEA-DA4A-C1CF5CC552B0}"/>
              </a:ext>
            </a:extLst>
          </p:cNvPr>
          <p:cNvCxnSpPr/>
          <p:nvPr userDrawn="1"/>
        </p:nvCxnSpPr>
        <p:spPr>
          <a:xfrm>
            <a:off x="4417925" y="2972578"/>
            <a:ext cx="335615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BB557A6-5198-471A-6250-E64C9EBC2A4B}"/>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626502" y="5547641"/>
            <a:ext cx="2929858" cy="760952"/>
          </a:xfrm>
          <a:prstGeom prst="rect">
            <a:avLst/>
          </a:prstGeom>
        </p:spPr>
      </p:pic>
    </p:spTree>
    <p:extLst>
      <p:ext uri="{BB962C8B-B14F-4D97-AF65-F5344CB8AC3E}">
        <p14:creationId xmlns:p14="http://schemas.microsoft.com/office/powerpoint/2010/main" val="1037214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44334"/>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OHIOHOME.ORG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2289913"/>
            <a:ext cx="7126514" cy="707886"/>
          </a:xfrm>
          <a:prstGeom prst="rect">
            <a:avLst/>
          </a:prstGeom>
          <a:noFill/>
        </p:spPr>
        <p:txBody>
          <a:bodyPr wrap="square" rtlCol="0">
            <a:spAutoFit/>
          </a:bodyPr>
          <a:lstStyle/>
          <a:p>
            <a:pPr algn="ctr"/>
            <a:r>
              <a:rPr lang="en-US" sz="4000" b="1">
                <a:solidFill>
                  <a:srgbClr val="002060"/>
                </a:solidFill>
                <a:latin typeface="+mj-lt"/>
              </a:rPr>
              <a:t>THANK YOU</a:t>
            </a:r>
          </a:p>
        </p:txBody>
      </p: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cxnSp>
        <p:nvCxnSpPr>
          <p:cNvPr id="3" name="Straight Connector 2">
            <a:extLst>
              <a:ext uri="{FF2B5EF4-FFF2-40B4-BE49-F238E27FC236}">
                <a16:creationId xmlns:a16="http://schemas.microsoft.com/office/drawing/2014/main" id="{F9E4AB69-44FC-BAEA-DA4A-C1CF5CC552B0}"/>
              </a:ext>
            </a:extLst>
          </p:cNvPr>
          <p:cNvCxnSpPr/>
          <p:nvPr userDrawn="1"/>
        </p:nvCxnSpPr>
        <p:spPr>
          <a:xfrm>
            <a:off x="4417925" y="2972578"/>
            <a:ext cx="33561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019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476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7.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4.jpeg"/><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0.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a:t>First Level</a:t>
            </a:r>
          </a:p>
          <a:p>
            <a:pPr lvl="1"/>
            <a:r>
              <a:rPr lang="en-US"/>
              <a:t>Second Level</a:t>
            </a:r>
          </a:p>
          <a:p>
            <a:pPr lvl="2"/>
            <a:r>
              <a:rPr lang="en-US"/>
              <a:t>Third Level</a:t>
            </a:r>
          </a:p>
          <a:p>
            <a:pPr lvl="3"/>
            <a:r>
              <a:rPr lang="en-US"/>
              <a:t>Fourth Level</a:t>
            </a:r>
          </a:p>
          <a:p>
            <a:pPr lvl="4"/>
            <a:r>
              <a:rPr lang="en-US"/>
              <a:t>Fifth Level</a:t>
            </a:r>
          </a:p>
          <a:p>
            <a:pPr lvl="0"/>
            <a:r>
              <a:rPr lang="en-US"/>
              <a:t>Maecenas </a:t>
            </a:r>
            <a:r>
              <a:rPr lang="en-US" err="1"/>
              <a:t>nec</a:t>
            </a:r>
            <a:r>
              <a:rPr lang="en-US"/>
              <a:t> </a:t>
            </a:r>
            <a:r>
              <a:rPr lang="en-US" err="1"/>
              <a:t>odio</a:t>
            </a:r>
            <a:r>
              <a:rPr lang="en-US"/>
              <a:t> et ante </a:t>
            </a:r>
            <a:r>
              <a:rPr lang="en-US" err="1"/>
              <a:t>tincidunt</a:t>
            </a:r>
            <a:r>
              <a:rPr lang="en-US"/>
              <a:t> tempus. </a:t>
            </a:r>
            <a:r>
              <a:rPr lang="en-US" err="1"/>
              <a:t>Nullam</a:t>
            </a:r>
            <a:r>
              <a:rPr lang="en-US"/>
              <a:t> dictum </a:t>
            </a:r>
            <a:r>
              <a:rPr lang="en-US" err="1"/>
              <a:t>felis</a:t>
            </a:r>
            <a:r>
              <a:rPr lang="en-US"/>
              <a:t> </a:t>
            </a:r>
            <a:r>
              <a:rPr lang="en-US" err="1"/>
              <a:t>eu</a:t>
            </a:r>
            <a:r>
              <a:rPr lang="en-US"/>
              <a:t> </a:t>
            </a:r>
            <a:r>
              <a:rPr lang="en-US" err="1"/>
              <a:t>pede</a:t>
            </a:r>
            <a:r>
              <a:rPr lang="en-US"/>
              <a:t> </a:t>
            </a:r>
            <a:r>
              <a:rPr lang="en-US" err="1"/>
              <a:t>mollis</a:t>
            </a:r>
            <a:r>
              <a:rPr lang="en-US"/>
              <a:t> </a:t>
            </a:r>
            <a:r>
              <a:rPr lang="en-US" err="1"/>
              <a:t>pretium</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hymenaeos</a:t>
            </a:r>
            <a:r>
              <a:rPr lang="en-US"/>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a:t>CLICK TO EDIT TITLE</a:t>
            </a:r>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142617934"/>
      </p:ext>
    </p:extLst>
  </p:cSld>
  <p:clrMap bg1="lt1" tx1="dk1" bg2="lt2" tx2="dk2" accent1="accent1" accent2="accent2" accent3="accent3" accent4="accent4" accent5="accent5" accent6="accent6" hlink="hlink" folHlink="folHlink"/>
  <p:sldLayoutIdLst>
    <p:sldLayoutId id="2147483799" r:id="rId1"/>
    <p:sldLayoutId id="2147483797" r:id="rId2"/>
    <p:sldLayoutId id="2147483784" r:id="rId3"/>
    <p:sldLayoutId id="2147483796" r:id="rId4"/>
    <p:sldLayoutId id="2147483792" r:id="rId5"/>
    <p:sldLayoutId id="2147483785" r:id="rId6"/>
    <p:sldLayoutId id="2147483798" r:id="rId7"/>
    <p:sldLayoutId id="2147483791" r:id="rId8"/>
  </p:sldLayoutIdLst>
  <p:hf hdr="0" dt="0"/>
  <p:txStyles>
    <p:titleStyle>
      <a:lvl1pPr algn="l" defTabSz="914400" rtl="0" eaLnBrk="1" latinLnBrk="0" hangingPunct="1">
        <a:lnSpc>
          <a:spcPct val="90000"/>
        </a:lnSpc>
        <a:spcBef>
          <a:spcPct val="0"/>
        </a:spcBef>
        <a:buNone/>
        <a:defRPr sz="3600" b="1" kern="1200" cap="all" baseline="0">
          <a:solidFill>
            <a:srgbClr val="002060"/>
          </a:solidFill>
          <a:latin typeface="+mj-lt"/>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mn-lt"/>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mn-lt"/>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8D8954-02B2-2C2B-7150-4CD6A99D811B}"/>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4718397" y="1599251"/>
            <a:ext cx="2772181" cy="2863124"/>
          </a:xfrm>
          <a:prstGeom prst="rect">
            <a:avLst/>
          </a:prstGeom>
        </p:spPr>
      </p:pic>
      <p:sp>
        <p:nvSpPr>
          <p:cNvPr id="3" name="TextBox 2">
            <a:extLst>
              <a:ext uri="{FF2B5EF4-FFF2-40B4-BE49-F238E27FC236}">
                <a16:creationId xmlns:a16="http://schemas.microsoft.com/office/drawing/2014/main" id="{451667EE-4410-76E5-535E-8152D1B40D32}"/>
              </a:ext>
            </a:extLst>
          </p:cNvPr>
          <p:cNvSpPr txBox="1"/>
          <p:nvPr userDrawn="1"/>
        </p:nvSpPr>
        <p:spPr>
          <a:xfrm>
            <a:off x="2632917" y="5191119"/>
            <a:ext cx="7277999" cy="369332"/>
          </a:xfrm>
          <a:prstGeom prst="rect">
            <a:avLst/>
          </a:prstGeom>
          <a:noFill/>
        </p:spPr>
        <p:txBody>
          <a:bodyPr wrap="square" rtlCol="0">
            <a:spAutoFit/>
          </a:bodyPr>
          <a:lstStyle/>
          <a:p>
            <a:pPr algn="ctr"/>
            <a:r>
              <a:rPr lang="en-US" sz="1800" b="0" i="1">
                <a:solidFill>
                  <a:srgbClr val="002060"/>
                </a:solidFill>
                <a:latin typeface="+mn-lt"/>
                <a:ea typeface="Open Sans" panose="020B0606030504020204" pitchFamily="34" charset="0"/>
                <a:cs typeface="Open Sans" panose="020B0606030504020204" pitchFamily="34" charset="0"/>
              </a:rPr>
              <a:t>We Open the Doors to an Affordable Place to Call Home</a:t>
            </a:r>
          </a:p>
        </p:txBody>
      </p:sp>
    </p:spTree>
    <p:extLst>
      <p:ext uri="{BB962C8B-B14F-4D97-AF65-F5344CB8AC3E}">
        <p14:creationId xmlns:p14="http://schemas.microsoft.com/office/powerpoint/2010/main" val="155424163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57" r:id="rId3"/>
    <p:sldLayoutId id="214748375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409038"/>
            <a:ext cx="12192000" cy="4489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0" y="0"/>
            <a:ext cx="12192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Placeholder 1"/>
          <p:cNvSpPr>
            <a:spLocks noGrp="1"/>
          </p:cNvSpPr>
          <p:nvPr>
            <p:ph type="title"/>
          </p:nvPr>
        </p:nvSpPr>
        <p:spPr>
          <a:xfrm>
            <a:off x="893805" y="274638"/>
            <a:ext cx="10404389" cy="1143000"/>
          </a:xfrm>
          <a:prstGeom prst="rect">
            <a:avLst/>
          </a:prstGeom>
        </p:spPr>
        <p:txBody>
          <a:bodyPr vert="horz" lIns="91440" tIns="45720" rIns="91440" bIns="45720" rtlCol="0" anchor="ctr">
            <a:normAutofit/>
          </a:bodyPr>
          <a:lstStyle/>
          <a:p>
            <a:r>
              <a:rPr lang="en-US"/>
              <a:t>Click to edit Master title style</a:t>
            </a:r>
          </a:p>
        </p:txBody>
      </p:sp>
      <p:pic>
        <p:nvPicPr>
          <p:cNvPr id="13" name="Picture 12"/>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7092" y="6463839"/>
            <a:ext cx="1669233" cy="339359"/>
          </a:xfrm>
          <a:prstGeom prst="rect">
            <a:avLst/>
          </a:prstGeom>
        </p:spPr>
      </p:pic>
      <p:sp>
        <p:nvSpPr>
          <p:cNvPr id="14" name="TextBox 13"/>
          <p:cNvSpPr txBox="1"/>
          <p:nvPr userDrawn="1"/>
        </p:nvSpPr>
        <p:spPr>
          <a:xfrm>
            <a:off x="10526380" y="6495018"/>
            <a:ext cx="1673856" cy="276999"/>
          </a:xfrm>
          <a:prstGeom prst="rect">
            <a:avLst/>
          </a:prstGeom>
          <a:noFill/>
        </p:spPr>
        <p:txBody>
          <a:bodyPr wrap="none" rtlCol="0">
            <a:spAutoFit/>
          </a:bodyPr>
          <a:lstStyle/>
          <a:p>
            <a:r>
              <a:rPr lang="en-US" sz="1200" b="0">
                <a:solidFill>
                  <a:schemeClr val="bg1"/>
                </a:solidFill>
                <a:latin typeface="+mj-lt"/>
              </a:rPr>
              <a:t>www.ohiohome.org</a:t>
            </a:r>
          </a:p>
        </p:txBody>
      </p:sp>
    </p:spTree>
    <p:extLst>
      <p:ext uri="{BB962C8B-B14F-4D97-AF65-F5344CB8AC3E}">
        <p14:creationId xmlns:p14="http://schemas.microsoft.com/office/powerpoint/2010/main" val="196129033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hf hdr="0" ftr="0" dt="0"/>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9/26/2025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96503971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hyperlink" Target="https://www.flickr.com/photos/tonymariotti/51092849492" TargetMode="External"/><Relationship Id="rId2" Type="http://schemas.openxmlformats.org/officeDocument/2006/relationships/image" Target="../media/image89.jpe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5.xml"/><Relationship Id="rId1" Type="http://schemas.openxmlformats.org/officeDocument/2006/relationships/video" Target="https://www.youtube.com/embed/EBzJsu-T6wQ?feature=oembed" TargetMode="External"/></Relationships>
</file>

<file path=ppt/slides/_rels/slide10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localwiki.org/oakland/Chinese_Exclusion_Act/_files/Chinese_Exclusion_Act_poster-c.jpg/_info/" TargetMode="External"/><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5.xml"/><Relationship Id="rId1" Type="http://schemas.openxmlformats.org/officeDocument/2006/relationships/video" Target="https://www.youtube.com/embed/SI_XCVB2VGk?feature=oembed" TargetMode="External"/></Relationships>
</file>

<file path=ppt/slides/_rels/slide111.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5.xml"/><Relationship Id="rId1" Type="http://schemas.openxmlformats.org/officeDocument/2006/relationships/video" Target="https://www.youtube.com/embed/HxRW4mK8qZc?feature=oembed"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John_Marshall_Harlan" TargetMode="External"/><Relationship Id="rId2" Type="http://schemas.openxmlformats.org/officeDocument/2006/relationships/image" Target="../media/image19.jpeg"/><Relationship Id="rId1" Type="http://schemas.openxmlformats.org/officeDocument/2006/relationships/slideLayout" Target="../slideLayouts/slideLayout5.xml"/><Relationship Id="rId5" Type="http://schemas.openxmlformats.org/officeDocument/2006/relationships/hyperlink" Target="https://www.flickr.com/photos/75905404@N00/394014265/" TargetMode="External"/><Relationship Id="rId4" Type="http://schemas.openxmlformats.org/officeDocument/2006/relationships/image" Target="../media/image20.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1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video" Target="https://www.youtube.com/embed/Sj54KP16Ilw?si=F_IJRPe8g9ul-Ah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hyperlink" Target="https://warriorgirl3.wordpress.com/2015/02/01/red-tails-of-wwii/" TargetMode="External"/><Relationship Id="rId2" Type="http://schemas.openxmlformats.org/officeDocument/2006/relationships/image" Target="../media/image23.jpeg"/><Relationship Id="rId1" Type="http://schemas.openxmlformats.org/officeDocument/2006/relationships/slideLayout" Target="../slideLayouts/slideLayout14.xml"/><Relationship Id="rId5" Type="http://schemas.openxmlformats.org/officeDocument/2006/relationships/hyperlink" Target="https://courses.lumenlearning.com/ushistory2os/chapter/primary-source-images-world-war-ii/" TargetMode="Externa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hyperlink" Target="https://ddr.densho.org/ddr-densho-10-17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5.xml"/><Relationship Id="rId1" Type="http://schemas.openxmlformats.org/officeDocument/2006/relationships/video" Target="https://www.youtube.com/embed/iQit_2mdeJk?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2.png"/><Relationship Id="rId5" Type="http://schemas.openxmlformats.org/officeDocument/2006/relationships/notesSlide" Target="../notesSlides/notesSlide1.xml"/><Relationship Id="rId4"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5.xml"/><Relationship Id="rId1" Type="http://schemas.openxmlformats.org/officeDocument/2006/relationships/video" Target="https://www.youtube.com/embed/TTGHLdr-iak"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5.xml"/><Relationship Id="rId1" Type="http://schemas.openxmlformats.org/officeDocument/2006/relationships/video" Target="https://www.youtube.com/embed/uFQ3ZCAgAA0"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5.xml"/><Relationship Id="rId1" Type="http://schemas.openxmlformats.org/officeDocument/2006/relationships/video" Target="https://www.youtube.com/embed/S7dOqM9R3jI?feature=oembed"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video" Target="https://www.youtube.com/embed/jrCT7eHF1eA?si=eSQG1Fr3uaYaFCoC"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5.xml"/><Relationship Id="rId1" Type="http://schemas.openxmlformats.org/officeDocument/2006/relationships/video" Target="https://www.youtube.com/embed/XST4lV7HnO8?feature=oembed"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5.xml"/><Relationship Id="rId1" Type="http://schemas.openxmlformats.org/officeDocument/2006/relationships/video" Target="https://www.youtube.com/embed/UR4L0rKO18I?feature=oembed"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5.xml"/><Relationship Id="rId1" Type="http://schemas.openxmlformats.org/officeDocument/2006/relationships/video" Target="https://www.youtube.com/embed/opm1smVVCfU?feature=oembed" TargetMode="Externa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hyperlink" Target="http://flickr.com/photos/artbystevejohnson/4610457832" TargetMode="External"/><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commons.wikimedia.org/wiki/File:Declaration-of-independence-broadside-cropped.jpg" TargetMode="External"/><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5.xml"/><Relationship Id="rId1" Type="http://schemas.openxmlformats.org/officeDocument/2006/relationships/video" Target="https://www.youtube.com/embed/yK4Myw8ArDg"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5.xml"/><Relationship Id="rId1" Type="http://schemas.openxmlformats.org/officeDocument/2006/relationships/video" Target="https://www.youtube.com/embed/VOEc7pePZvY?feature=oembed"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5.xml"/><Relationship Id="rId1" Type="http://schemas.openxmlformats.org/officeDocument/2006/relationships/video" Target="https://www.youtube.com/embed/IRBsEj6gW2k?feature=oembed"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hyperlink" Target="https://www.peakpx.com/411930/ocean-water-under-clear-blue-sky-during-daytime" TargetMode="External"/><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Dred_Scott" TargetMode="External"/><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video" Target="https://www.youtube.com/embed/S_1H80gij_E?si=sHiAosAYX3VavRzt"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5.xml"/><Relationship Id="rId1" Type="http://schemas.openxmlformats.org/officeDocument/2006/relationships/video" Target="https://www.youtube.com/embed/cySli8JxpaM"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video" Target="https://www.youtube.com/embed/z_h_rd1FHIg?si=CafQejrGH3DGqBoP"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hyperlink" Target="https://www.pexels.com/photo/wide-open-white-wooden-door-3965511/" TargetMode="External"/><Relationship Id="rId2" Type="http://schemas.openxmlformats.org/officeDocument/2006/relationships/image" Target="../media/image66.jpeg"/><Relationship Id="rId1" Type="http://schemas.openxmlformats.org/officeDocument/2006/relationships/slideLayout" Target="../slideLayouts/slideLayout5.xml"/><Relationship Id="rId4" Type="http://schemas.openxmlformats.org/officeDocument/2006/relationships/image" Target="../media/image67.jpeg"/></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video" Target="https://www.youtube.com/embed/J0OW18pIo8c?si=41pVdt2LQIeVG_7T"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hyperlink" Target="https://internationaljournalofresearch.com/2020/07/13/the-importance-and-role-of-advertising-for-a-product/" TargetMode="External"/><Relationship Id="rId2" Type="http://schemas.openxmlformats.org/officeDocument/2006/relationships/image" Target="../media/image75.jpe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hyperlink" Target="http://www.flickr.com/photos/betsy111109/6517544305/" TargetMode="External"/><Relationship Id="rId2" Type="http://schemas.openxmlformats.org/officeDocument/2006/relationships/image" Target="../media/image76.jpe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hyperlink" Target="https://www.needpix.com/photo/173625/checkbox-check-mark-mark-check-tick-yes-approve-approval-accepted" TargetMode="External"/><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5.xml"/><Relationship Id="rId1" Type="http://schemas.openxmlformats.org/officeDocument/2006/relationships/video" Target="https://www.youtube.com/embed/rsoGMtSkTVE?feature=oembed"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4.xml"/><Relationship Id="rId5" Type="http://schemas.openxmlformats.org/officeDocument/2006/relationships/image" Target="../media/image86.jpeg"/><Relationship Id="rId4" Type="http://schemas.openxmlformats.org/officeDocument/2006/relationships/hyperlink" Target="http://www.propublica.org/article/dark-money-rises" TargetMode="Externa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30D4218-C9D3-BEF2-316E-9D5F5E4A87EA}"/>
              </a:ext>
            </a:extLst>
          </p:cNvPr>
          <p:cNvSpPr txBox="1">
            <a:spLocks/>
          </p:cNvSpPr>
          <p:nvPr/>
        </p:nvSpPr>
        <p:spPr>
          <a:xfrm>
            <a:off x="381000" y="627892"/>
            <a:ext cx="11430000" cy="982861"/>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latin typeface="Source Sans Pro"/>
                <a:ea typeface="Source Sans Pro"/>
              </a:rPr>
              <a:t>Fair Housing Foundations</a:t>
            </a:r>
          </a:p>
        </p:txBody>
      </p:sp>
    </p:spTree>
    <p:extLst>
      <p:ext uri="{BB962C8B-B14F-4D97-AF65-F5344CB8AC3E}">
        <p14:creationId xmlns:p14="http://schemas.microsoft.com/office/powerpoint/2010/main" val="352481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3DC29-761C-4D9F-299A-B730D4779A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427D58-5BB1-BED0-F630-C82A7F57BC06}"/>
              </a:ext>
            </a:extLst>
          </p:cNvPr>
          <p:cNvSpPr>
            <a:spLocks noGrp="1"/>
          </p:cNvSpPr>
          <p:nvPr>
            <p:ph type="sldNum" sz="quarter" idx="11"/>
          </p:nvPr>
        </p:nvSpPr>
        <p:spPr/>
        <p:txBody>
          <a:bodyPr/>
          <a:lstStyle/>
          <a:p>
            <a:fld id="{383B7B7A-CDDA-7C44-B1B0-1F1E45567B3B}" type="slidenum">
              <a:rPr lang="en-US" smtClean="0"/>
              <a:pPr/>
              <a:t>10</a:t>
            </a:fld>
            <a:endParaRPr lang="en-US"/>
          </a:p>
        </p:txBody>
      </p:sp>
      <p:sp>
        <p:nvSpPr>
          <p:cNvPr id="4" name="Text Placeholder 3">
            <a:extLst>
              <a:ext uri="{FF2B5EF4-FFF2-40B4-BE49-F238E27FC236}">
                <a16:creationId xmlns:a16="http://schemas.microsoft.com/office/drawing/2014/main" id="{55361AE8-A1F7-D6A1-DA49-1C7D1A48ECB6}"/>
              </a:ext>
            </a:extLst>
          </p:cNvPr>
          <p:cNvSpPr>
            <a:spLocks noGrp="1"/>
          </p:cNvSpPr>
          <p:nvPr>
            <p:ph type="body" sz="quarter" idx="12"/>
          </p:nvPr>
        </p:nvSpPr>
        <p:spPr>
          <a:xfrm>
            <a:off x="297683" y="798720"/>
            <a:ext cx="11663407" cy="3687268"/>
          </a:xfrm>
        </p:spPr>
        <p:txBody>
          <a:bodyPr>
            <a:normAutofit/>
          </a:bodyPr>
          <a:lstStyle/>
          <a:p>
            <a:pPr marL="0" indent="0">
              <a:buNone/>
            </a:pPr>
            <a:r>
              <a:rPr lang="en-US" sz="3200" u="sng">
                <a:solidFill>
                  <a:srgbClr val="000000"/>
                </a:solidFill>
                <a:latin typeface="+mj-lt"/>
                <a:cs typeface="Arial" panose="020B0604020202020204" pitchFamily="34" charset="0"/>
              </a:rPr>
              <a:t>1868-14</a:t>
            </a:r>
            <a:r>
              <a:rPr lang="en-US" sz="3200" u="sng" baseline="30000">
                <a:solidFill>
                  <a:srgbClr val="000000"/>
                </a:solidFill>
                <a:latin typeface="+mj-lt"/>
                <a:cs typeface="Arial" panose="020B0604020202020204" pitchFamily="34" charset="0"/>
              </a:rPr>
              <a:t>th</a:t>
            </a:r>
            <a:r>
              <a:rPr lang="en-US" sz="3200" u="sng">
                <a:solidFill>
                  <a:srgbClr val="000000"/>
                </a:solidFill>
                <a:latin typeface="+mj-lt"/>
                <a:cs typeface="Arial" panose="020B0604020202020204" pitchFamily="34" charset="0"/>
              </a:rPr>
              <a:t> Amendment- </a:t>
            </a:r>
            <a:r>
              <a:rPr lang="en-US" sz="3200">
                <a:solidFill>
                  <a:srgbClr val="000000"/>
                </a:solidFill>
                <a:latin typeface="+mj-lt"/>
                <a:cs typeface="Arial" panose="020B0604020202020204" pitchFamily="34" charset="0"/>
              </a:rPr>
              <a:t> </a:t>
            </a:r>
            <a:r>
              <a:rPr lang="en-US" sz="3200">
                <a:solidFill>
                  <a:srgbClr val="000000"/>
                </a:solidFill>
                <a:latin typeface="+mn-lt"/>
                <a:cs typeface="Arial" panose="020B0604020202020204" pitchFamily="34" charset="0"/>
              </a:rPr>
              <a:t>All persons born or naturalized in the United States are granted citizenship. The 14</a:t>
            </a:r>
            <a:r>
              <a:rPr lang="en-US" sz="3200" baseline="30000">
                <a:solidFill>
                  <a:srgbClr val="000000"/>
                </a:solidFill>
                <a:latin typeface="+mn-lt"/>
                <a:cs typeface="Arial" panose="020B0604020202020204" pitchFamily="34" charset="0"/>
              </a:rPr>
              <a:t>th</a:t>
            </a:r>
            <a:r>
              <a:rPr lang="en-US" sz="3200">
                <a:solidFill>
                  <a:srgbClr val="000000"/>
                </a:solidFill>
                <a:latin typeface="+mn-lt"/>
                <a:cs typeface="Arial" panose="020B0604020202020204" pitchFamily="34" charset="0"/>
              </a:rPr>
              <a:t> amendment was passed to ensure the Civil Rights Act of 1866 was upheld. </a:t>
            </a:r>
          </a:p>
        </p:txBody>
      </p:sp>
      <p:pic>
        <p:nvPicPr>
          <p:cNvPr id="5" name="Picture 4">
            <a:extLst>
              <a:ext uri="{FF2B5EF4-FFF2-40B4-BE49-F238E27FC236}">
                <a16:creationId xmlns:a16="http://schemas.microsoft.com/office/drawing/2014/main" id="{6D46E199-DB2A-BD46-2086-71ED431C70D2}"/>
              </a:ext>
            </a:extLst>
          </p:cNvPr>
          <p:cNvPicPr>
            <a:picLocks noChangeAspect="1"/>
          </p:cNvPicPr>
          <p:nvPr/>
        </p:nvPicPr>
        <p:blipFill>
          <a:blip r:embed="rId2"/>
          <a:stretch>
            <a:fillRect/>
          </a:stretch>
        </p:blipFill>
        <p:spPr>
          <a:xfrm>
            <a:off x="3164682" y="3035609"/>
            <a:ext cx="5862637" cy="3138176"/>
          </a:xfrm>
          <a:prstGeom prst="rect">
            <a:avLst/>
          </a:prstGeom>
        </p:spPr>
      </p:pic>
    </p:spTree>
    <p:extLst>
      <p:ext uri="{BB962C8B-B14F-4D97-AF65-F5344CB8AC3E}">
        <p14:creationId xmlns:p14="http://schemas.microsoft.com/office/powerpoint/2010/main" val="38204048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E0BBB-40EF-FB32-0D2D-F57949CA1A8D}"/>
              </a:ext>
            </a:extLst>
          </p:cNvPr>
          <p:cNvSpPr>
            <a:spLocks noGrp="1"/>
          </p:cNvSpPr>
          <p:nvPr>
            <p:ph type="sldNum" sz="quarter" idx="11"/>
          </p:nvPr>
        </p:nvSpPr>
        <p:spPr/>
        <p:txBody>
          <a:bodyPr/>
          <a:lstStyle/>
          <a:p>
            <a:fld id="{383B7B7A-CDDA-7C44-B1B0-1F1E45567B3B}" type="slidenum">
              <a:rPr lang="en-US" smtClean="0"/>
              <a:pPr/>
              <a:t>100</a:t>
            </a:fld>
            <a:endParaRPr lang="en-US"/>
          </a:p>
        </p:txBody>
      </p:sp>
      <p:graphicFrame>
        <p:nvGraphicFramePr>
          <p:cNvPr id="4" name="Diagram 3">
            <a:extLst>
              <a:ext uri="{FF2B5EF4-FFF2-40B4-BE49-F238E27FC236}">
                <a16:creationId xmlns:a16="http://schemas.microsoft.com/office/drawing/2014/main" id="{145541C0-3FEA-B484-A31E-769825472184}"/>
              </a:ext>
            </a:extLst>
          </p:cNvPr>
          <p:cNvGraphicFramePr/>
          <p:nvPr/>
        </p:nvGraphicFramePr>
        <p:xfrm>
          <a:off x="2476505" y="797647"/>
          <a:ext cx="7238990" cy="58347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49859A24-5F72-EA3B-F0A3-BE3B9C6E28AA}"/>
              </a:ext>
            </a:extLst>
          </p:cNvPr>
          <p:cNvSpPr txBox="1"/>
          <p:nvPr/>
        </p:nvSpPr>
        <p:spPr>
          <a:xfrm>
            <a:off x="396844" y="598229"/>
            <a:ext cx="11398312" cy="584775"/>
          </a:xfrm>
          <a:prstGeom prst="rect">
            <a:avLst/>
          </a:prstGeom>
          <a:noFill/>
        </p:spPr>
        <p:txBody>
          <a:bodyPr wrap="square" lIns="91440" tIns="45720" rIns="91440" bIns="45720" anchor="t">
            <a:spAutoFit/>
          </a:bodyPr>
          <a:lstStyle/>
          <a:p>
            <a:pPr algn="ctr"/>
            <a:r>
              <a:rPr kumimoji="0" lang="en-US" altLang="en-US" sz="3200" b="1" i="0" u="sng" strike="noStrike" kern="1200" cap="none" spc="0" normalizeH="0" baseline="0" noProof="0">
                <a:ln>
                  <a:noFill/>
                </a:ln>
                <a:effectLst/>
                <a:uLnTx/>
                <a:uFillTx/>
                <a:latin typeface="Source Sans Pro"/>
                <a:ea typeface="Source Sans Pro"/>
                <a:cs typeface="+mj-cs"/>
              </a:rPr>
              <a:t>OHFA Participates in All of the Major Loan Types</a:t>
            </a:r>
            <a:endParaRPr lang="en-US" sz="3200" u="sng">
              <a:latin typeface="Source Sans Pro"/>
              <a:ea typeface="Source Sans Pro"/>
            </a:endParaRPr>
          </a:p>
        </p:txBody>
      </p:sp>
    </p:spTree>
    <p:extLst>
      <p:ext uri="{BB962C8B-B14F-4D97-AF65-F5344CB8AC3E}">
        <p14:creationId xmlns:p14="http://schemas.microsoft.com/office/powerpoint/2010/main" val="28147966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C4F61-1F57-C8D8-AC7B-0DD0CA671C6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C6189E-00A7-58CF-2207-968C2435FFA0}"/>
              </a:ext>
            </a:extLst>
          </p:cNvPr>
          <p:cNvSpPr>
            <a:spLocks noGrp="1"/>
          </p:cNvSpPr>
          <p:nvPr>
            <p:ph type="sldNum" sz="quarter" idx="11"/>
          </p:nvPr>
        </p:nvSpPr>
        <p:spPr/>
        <p:txBody>
          <a:bodyPr/>
          <a:lstStyle/>
          <a:p>
            <a:fld id="{383B7B7A-CDDA-7C44-B1B0-1F1E45567B3B}" type="slidenum">
              <a:rPr lang="en-US" smtClean="0"/>
              <a:pPr/>
              <a:t>101</a:t>
            </a:fld>
            <a:endParaRPr lang="en-US"/>
          </a:p>
        </p:txBody>
      </p:sp>
      <p:pic>
        <p:nvPicPr>
          <p:cNvPr id="5" name="Picture 4">
            <a:extLst>
              <a:ext uri="{FF2B5EF4-FFF2-40B4-BE49-F238E27FC236}">
                <a16:creationId xmlns:a16="http://schemas.microsoft.com/office/drawing/2014/main" id="{432E3F58-0AA3-8175-D430-09E63BBD0858}"/>
              </a:ext>
            </a:extLst>
          </p:cNvPr>
          <p:cNvPicPr>
            <a:picLocks noChangeAspect="1"/>
          </p:cNvPicPr>
          <p:nvPr/>
        </p:nvPicPr>
        <p:blipFill>
          <a:blip r:embed="rId2"/>
          <a:stretch>
            <a:fillRect/>
          </a:stretch>
        </p:blipFill>
        <p:spPr>
          <a:xfrm>
            <a:off x="3337737" y="756462"/>
            <a:ext cx="5516526" cy="5516526"/>
          </a:xfrm>
          <a:prstGeom prst="rect">
            <a:avLst/>
          </a:prstGeom>
        </p:spPr>
      </p:pic>
    </p:spTree>
    <p:extLst>
      <p:ext uri="{BB962C8B-B14F-4D97-AF65-F5344CB8AC3E}">
        <p14:creationId xmlns:p14="http://schemas.microsoft.com/office/powerpoint/2010/main" val="12812172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CE79A-88EF-A1B2-8152-310CB92055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607997-CCB1-6D07-D96A-2312B279C111}"/>
              </a:ext>
            </a:extLst>
          </p:cNvPr>
          <p:cNvSpPr>
            <a:spLocks noGrp="1"/>
          </p:cNvSpPr>
          <p:nvPr>
            <p:ph type="sldNum" sz="quarter" idx="11"/>
          </p:nvPr>
        </p:nvSpPr>
        <p:spPr/>
        <p:txBody>
          <a:bodyPr/>
          <a:lstStyle/>
          <a:p>
            <a:fld id="{383B7B7A-CDDA-7C44-B1B0-1F1E45567B3B}" type="slidenum">
              <a:rPr lang="en-US" smtClean="0"/>
              <a:pPr/>
              <a:t>102</a:t>
            </a:fld>
            <a:endParaRPr lang="en-US"/>
          </a:p>
        </p:txBody>
      </p:sp>
      <p:pic>
        <p:nvPicPr>
          <p:cNvPr id="5" name="Picture 4">
            <a:extLst>
              <a:ext uri="{FF2B5EF4-FFF2-40B4-BE49-F238E27FC236}">
                <a16:creationId xmlns:a16="http://schemas.microsoft.com/office/drawing/2014/main" id="{268ED0A3-2AE3-6E03-542C-39815B2937DC}"/>
              </a:ext>
            </a:extLst>
          </p:cNvPr>
          <p:cNvPicPr>
            <a:picLocks noChangeAspect="1"/>
          </p:cNvPicPr>
          <p:nvPr/>
        </p:nvPicPr>
        <p:blipFill>
          <a:blip r:embed="rId2"/>
          <a:stretch>
            <a:fillRect/>
          </a:stretch>
        </p:blipFill>
        <p:spPr>
          <a:xfrm>
            <a:off x="3291714" y="747778"/>
            <a:ext cx="5608572" cy="5608572"/>
          </a:xfrm>
          <a:prstGeom prst="rect">
            <a:avLst/>
          </a:prstGeom>
        </p:spPr>
      </p:pic>
    </p:spTree>
    <p:extLst>
      <p:ext uri="{BB962C8B-B14F-4D97-AF65-F5344CB8AC3E}">
        <p14:creationId xmlns:p14="http://schemas.microsoft.com/office/powerpoint/2010/main" val="22027386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E0BBB-40EF-FB32-0D2D-F57949CA1A8D}"/>
              </a:ext>
            </a:extLst>
          </p:cNvPr>
          <p:cNvSpPr>
            <a:spLocks noGrp="1"/>
          </p:cNvSpPr>
          <p:nvPr>
            <p:ph type="sldNum" sz="quarter" idx="11"/>
          </p:nvPr>
        </p:nvSpPr>
        <p:spPr/>
        <p:txBody>
          <a:bodyPr/>
          <a:lstStyle/>
          <a:p>
            <a:fld id="{383B7B7A-CDDA-7C44-B1B0-1F1E45567B3B}" type="slidenum">
              <a:rPr lang="en-US" smtClean="0"/>
              <a:pPr/>
              <a:t>103</a:t>
            </a:fld>
            <a:endParaRPr lang="en-US"/>
          </a:p>
        </p:txBody>
      </p:sp>
      <p:sp>
        <p:nvSpPr>
          <p:cNvPr id="3" name="TextBox 2">
            <a:extLst>
              <a:ext uri="{FF2B5EF4-FFF2-40B4-BE49-F238E27FC236}">
                <a16:creationId xmlns:a16="http://schemas.microsoft.com/office/drawing/2014/main" id="{249DAC42-B951-2F77-5FA8-CD4EC7E489AE}"/>
              </a:ext>
            </a:extLst>
          </p:cNvPr>
          <p:cNvSpPr txBox="1"/>
          <p:nvPr/>
        </p:nvSpPr>
        <p:spPr>
          <a:xfrm>
            <a:off x="143692" y="3244334"/>
            <a:ext cx="11904617" cy="369332"/>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185"/>
              </a:solidFill>
              <a:effectLst/>
              <a:uLnTx/>
              <a:uFillTx/>
              <a:latin typeface="Franklin Gothic Book"/>
              <a:ea typeface="+mn-ea"/>
              <a:cs typeface="+mn-cs"/>
            </a:endParaRPr>
          </a:p>
        </p:txBody>
      </p:sp>
      <p:sp>
        <p:nvSpPr>
          <p:cNvPr id="5" name="TextBox 4">
            <a:extLst>
              <a:ext uri="{FF2B5EF4-FFF2-40B4-BE49-F238E27FC236}">
                <a16:creationId xmlns:a16="http://schemas.microsoft.com/office/drawing/2014/main" id="{2BF90B0A-7EC7-5CFC-87DB-683304D1E0DB}"/>
              </a:ext>
            </a:extLst>
          </p:cNvPr>
          <p:cNvSpPr txBox="1"/>
          <p:nvPr/>
        </p:nvSpPr>
        <p:spPr>
          <a:xfrm>
            <a:off x="3047246" y="532004"/>
            <a:ext cx="6097508" cy="58477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sng"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j-cs"/>
              </a:rPr>
              <a:t>Main Eligibility Requirements</a:t>
            </a:r>
          </a:p>
        </p:txBody>
      </p:sp>
      <p:sp>
        <p:nvSpPr>
          <p:cNvPr id="6" name="TextBox 5">
            <a:extLst>
              <a:ext uri="{FF2B5EF4-FFF2-40B4-BE49-F238E27FC236}">
                <a16:creationId xmlns:a16="http://schemas.microsoft.com/office/drawing/2014/main" id="{67D1F9A7-02A0-9EB6-680D-6E908893926D}"/>
              </a:ext>
            </a:extLst>
          </p:cNvPr>
          <p:cNvSpPr txBox="1"/>
          <p:nvPr/>
        </p:nvSpPr>
        <p:spPr>
          <a:xfrm>
            <a:off x="3047246" y="1552173"/>
            <a:ext cx="6097508" cy="1077218"/>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sng" strike="noStrike" kern="1200" cap="none" spc="0" normalizeH="0" baseline="0" noProof="0">
                <a:ln>
                  <a:noFill/>
                </a:ln>
                <a:solidFill>
                  <a:schemeClr val="accent3">
                    <a:lumMod val="50000"/>
                  </a:schemeClr>
                </a:solidFill>
                <a:effectLst/>
                <a:uLnTx/>
                <a:uFillTx/>
                <a:latin typeface="Source Sans Pro" panose="020B0503030403020204" pitchFamily="34" charset="0"/>
                <a:ea typeface="Source Sans Pro" panose="020B0503030403020204" pitchFamily="34" charset="0"/>
                <a:cs typeface="+mj-cs"/>
              </a:rPr>
              <a:t>Income Limits</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3200" b="1">
                <a:solidFill>
                  <a:srgbClr val="000000"/>
                </a:solidFill>
                <a:latin typeface="Source Sans Pro" panose="020B0503030403020204" pitchFamily="34" charset="0"/>
                <a:ea typeface="Source Sans Pro" panose="020B0503030403020204" pitchFamily="34" charset="0"/>
                <a:cs typeface="+mj-cs"/>
              </a:rPr>
              <a:t>www.myohiohome.org</a:t>
            </a:r>
            <a:endParaRPr kumimoji="0" lang="en-US" altLang="en-US" sz="3200" b="1" i="0"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j-cs"/>
            </a:endParaRPr>
          </a:p>
        </p:txBody>
      </p:sp>
      <p:sp>
        <p:nvSpPr>
          <p:cNvPr id="7" name="TextBox 6">
            <a:extLst>
              <a:ext uri="{FF2B5EF4-FFF2-40B4-BE49-F238E27FC236}">
                <a16:creationId xmlns:a16="http://schemas.microsoft.com/office/drawing/2014/main" id="{97A2E0D3-CC99-0F87-FC06-88845CAAD191}"/>
              </a:ext>
            </a:extLst>
          </p:cNvPr>
          <p:cNvSpPr txBox="1"/>
          <p:nvPr/>
        </p:nvSpPr>
        <p:spPr>
          <a:xfrm>
            <a:off x="3047246" y="4220420"/>
            <a:ext cx="6097508" cy="156966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sng" strike="noStrike" kern="1200" cap="none" spc="0" normalizeH="0" baseline="0" noProof="0">
                <a:ln>
                  <a:noFill/>
                </a:ln>
                <a:solidFill>
                  <a:schemeClr val="accent3">
                    <a:lumMod val="50000"/>
                  </a:schemeClr>
                </a:solidFill>
                <a:effectLst/>
                <a:uLnTx/>
                <a:uFillTx/>
                <a:latin typeface="Source Sans Pro" panose="020B0503030403020204" pitchFamily="34" charset="0"/>
                <a:ea typeface="Source Sans Pro" panose="020B0503030403020204" pitchFamily="34" charset="0"/>
                <a:cs typeface="+mj-cs"/>
              </a:rPr>
              <a:t>Minimum Credit Score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3200" b="1">
                <a:solidFill>
                  <a:srgbClr val="000000"/>
                </a:solidFill>
                <a:latin typeface="Source Sans Pro" panose="020B0503030403020204" pitchFamily="34" charset="0"/>
                <a:ea typeface="Source Sans Pro" panose="020B0503030403020204" pitchFamily="34" charset="0"/>
                <a:cs typeface="+mj-cs"/>
              </a:rPr>
              <a:t>FHA: </a:t>
            </a:r>
            <a:r>
              <a:rPr lang="en-US" altLang="en-US" sz="3200" b="1">
                <a:solidFill>
                  <a:schemeClr val="accent3">
                    <a:lumMod val="50000"/>
                  </a:schemeClr>
                </a:solidFill>
                <a:latin typeface="Source Sans Pro" panose="020B0503030403020204" pitchFamily="34" charset="0"/>
                <a:ea typeface="Source Sans Pro" panose="020B0503030403020204" pitchFamily="34" charset="0"/>
                <a:cs typeface="+mj-cs"/>
              </a:rPr>
              <a:t>650</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j-cs"/>
              </a:rPr>
              <a:t>Conventional, USDA, VA: </a:t>
            </a:r>
            <a:r>
              <a:rPr kumimoji="0" lang="en-US" altLang="en-US" sz="3200" b="1" i="0" strike="noStrike" kern="1200" cap="none" spc="0" normalizeH="0" baseline="0" noProof="0">
                <a:ln>
                  <a:noFill/>
                </a:ln>
                <a:solidFill>
                  <a:schemeClr val="accent3">
                    <a:lumMod val="50000"/>
                  </a:schemeClr>
                </a:solidFill>
                <a:effectLst/>
                <a:uLnTx/>
                <a:uFillTx/>
                <a:latin typeface="Source Sans Pro" panose="020B0503030403020204" pitchFamily="34" charset="0"/>
                <a:ea typeface="Source Sans Pro" panose="020B0503030403020204" pitchFamily="34" charset="0"/>
                <a:cs typeface="+mj-cs"/>
              </a:rPr>
              <a:t>640</a:t>
            </a:r>
          </a:p>
        </p:txBody>
      </p:sp>
    </p:spTree>
    <p:extLst>
      <p:ext uri="{BB962C8B-B14F-4D97-AF65-F5344CB8AC3E}">
        <p14:creationId xmlns:p14="http://schemas.microsoft.com/office/powerpoint/2010/main" val="40949523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E0BBB-40EF-FB32-0D2D-F57949CA1A8D}"/>
              </a:ext>
            </a:extLst>
          </p:cNvPr>
          <p:cNvSpPr>
            <a:spLocks noGrp="1"/>
          </p:cNvSpPr>
          <p:nvPr>
            <p:ph type="sldNum" sz="quarter" idx="11"/>
          </p:nvPr>
        </p:nvSpPr>
        <p:spPr/>
        <p:txBody>
          <a:bodyPr/>
          <a:lstStyle/>
          <a:p>
            <a:fld id="{383B7B7A-CDDA-7C44-B1B0-1F1E45567B3B}" type="slidenum">
              <a:rPr lang="en-US" smtClean="0"/>
              <a:pPr/>
              <a:t>104</a:t>
            </a:fld>
            <a:endParaRPr lang="en-US"/>
          </a:p>
        </p:txBody>
      </p:sp>
      <p:sp>
        <p:nvSpPr>
          <p:cNvPr id="4" name="TextBox 3">
            <a:extLst>
              <a:ext uri="{FF2B5EF4-FFF2-40B4-BE49-F238E27FC236}">
                <a16:creationId xmlns:a16="http://schemas.microsoft.com/office/drawing/2014/main" id="{69499B02-3DEE-D88E-3E77-FF85EAF59A12}"/>
              </a:ext>
            </a:extLst>
          </p:cNvPr>
          <p:cNvSpPr txBox="1"/>
          <p:nvPr/>
        </p:nvSpPr>
        <p:spPr>
          <a:xfrm>
            <a:off x="3048965" y="457727"/>
            <a:ext cx="6094070" cy="58477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a:ln>
                  <a:noFill/>
                </a:ln>
                <a:solidFill>
                  <a:schemeClr val="bg2">
                    <a:lumMod val="10000"/>
                  </a:schemeClr>
                </a:solidFill>
                <a:effectLst/>
                <a:uLnTx/>
                <a:uFillTx/>
                <a:latin typeface="Source Sans Pro"/>
                <a:ea typeface="Source Sans Pro"/>
              </a:rPr>
              <a:t>First-Time Homebuyer</a:t>
            </a:r>
          </a:p>
        </p:txBody>
      </p:sp>
      <p:sp>
        <p:nvSpPr>
          <p:cNvPr id="6" name="TextBox 5">
            <a:extLst>
              <a:ext uri="{FF2B5EF4-FFF2-40B4-BE49-F238E27FC236}">
                <a16:creationId xmlns:a16="http://schemas.microsoft.com/office/drawing/2014/main" id="{BB9CE674-0BC2-F156-452A-84F541F2B80B}"/>
              </a:ext>
            </a:extLst>
          </p:cNvPr>
          <p:cNvSpPr txBox="1"/>
          <p:nvPr/>
        </p:nvSpPr>
        <p:spPr>
          <a:xfrm>
            <a:off x="390526" y="1111714"/>
            <a:ext cx="8357886" cy="5743111"/>
          </a:xfrm>
          <a:prstGeom prst="rect">
            <a:avLst/>
          </a:prstGeom>
          <a:noFill/>
        </p:spPr>
        <p:txBody>
          <a:bodyPr wrap="square">
            <a:spAutoFit/>
          </a:bodyPr>
          <a:lstStyle/>
          <a:p>
            <a:pPr marL="457200" marR="0" lvl="0" indent="-457200" algn="l" defTabSz="457200" rtl="0" eaLnBrk="0" fontAlgn="base" latinLnBrk="0" hangingPunct="0">
              <a:lnSpc>
                <a:spcPct val="100000"/>
              </a:lnSpc>
              <a:spcBef>
                <a:spcPct val="20000"/>
              </a:spcBef>
              <a:spcAft>
                <a:spcPct val="0"/>
              </a:spcAft>
              <a:buClrTx/>
              <a:buSzTx/>
              <a:buFont typeface="+mj-lt"/>
              <a:buAutoNum type="arabicPeriod"/>
              <a:tabLst/>
              <a:defRPr/>
            </a:pPr>
            <a:r>
              <a:rPr kumimoji="0" lang="en-US" sz="3200" b="1" i="0" u="none" strike="noStrike" kern="1200" cap="none" spc="0" normalizeH="0" baseline="0" noProof="0">
                <a:ln>
                  <a:noFill/>
                </a:ln>
                <a:solidFill>
                  <a:sysClr val="windowText" lastClr="000000"/>
                </a:solidFill>
                <a:effectLst/>
                <a:uLnTx/>
                <a:uFillTx/>
                <a:latin typeface="Source Sans Pro" panose="020B0503030403020204" pitchFamily="34" charset="0"/>
                <a:ea typeface="Source Sans Pro" panose="020B0503030403020204" pitchFamily="34" charset="0"/>
                <a:cs typeface="Arial"/>
              </a:rPr>
              <a:t>Someone who has not had ownership interest in a primary residence in the last three years.</a:t>
            </a:r>
          </a:p>
          <a:p>
            <a:pPr marL="457200" marR="0" lvl="0" indent="-457200" algn="l" defTabSz="457200" rtl="0" eaLnBrk="0" fontAlgn="base" latinLnBrk="0" hangingPunct="0">
              <a:lnSpc>
                <a:spcPct val="100000"/>
              </a:lnSpc>
              <a:spcBef>
                <a:spcPct val="20000"/>
              </a:spcBef>
              <a:spcAft>
                <a:spcPct val="0"/>
              </a:spcAft>
              <a:buClrTx/>
              <a:buSzTx/>
              <a:buFont typeface="+mj-lt"/>
              <a:buAutoNum type="arabicPeriod"/>
              <a:tabLst/>
              <a:defRPr/>
            </a:pPr>
            <a:endParaRPr kumimoji="0" lang="en-US" sz="3200" b="1" i="0" u="none" strike="noStrike" kern="1200" cap="none" spc="0" normalizeH="0" baseline="0" noProof="0">
              <a:ln>
                <a:noFill/>
              </a:ln>
              <a:solidFill>
                <a:sysClr val="windowText" lastClr="000000"/>
              </a:solidFill>
              <a:effectLst/>
              <a:uLnTx/>
              <a:uFillTx/>
              <a:latin typeface="Source Sans Pro" panose="020B0503030403020204" pitchFamily="34" charset="0"/>
              <a:ea typeface="Source Sans Pro" panose="020B0503030403020204" pitchFamily="34" charset="0"/>
              <a:cs typeface="Arial"/>
            </a:endParaRPr>
          </a:p>
          <a:p>
            <a:pPr marL="457200" indent="-457200" defTabSz="457200" eaLnBrk="0" fontAlgn="base" hangingPunct="0">
              <a:spcBef>
                <a:spcPct val="20000"/>
              </a:spcBef>
              <a:spcAft>
                <a:spcPct val="0"/>
              </a:spcAft>
              <a:buFont typeface="+mj-lt"/>
              <a:buAutoNum type="arabicPeriod"/>
              <a:defRPr/>
            </a:pPr>
            <a:r>
              <a:rPr kumimoji="0" lang="en-US" sz="32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a:rPr>
              <a:t>Anyone buying in a </a:t>
            </a:r>
            <a:r>
              <a:rPr kumimoji="0" lang="en-US" sz="3200" b="1" i="0" u="sng"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a:rPr>
              <a:t>Target Area</a:t>
            </a:r>
            <a:r>
              <a:rPr kumimoji="0" lang="en-US" sz="32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a:rPr>
              <a:t>- </a:t>
            </a:r>
            <a:r>
              <a:rPr kumimoji="0" lang="en-US" sz="32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a:rPr>
              <a:t>A target area is an economically distressed area.</a:t>
            </a:r>
          </a:p>
          <a:p>
            <a:pPr marL="457200" indent="-457200" defTabSz="457200" eaLnBrk="0" fontAlgn="base" hangingPunct="0">
              <a:spcBef>
                <a:spcPct val="20000"/>
              </a:spcBef>
              <a:spcAft>
                <a:spcPct val="0"/>
              </a:spcAft>
              <a:buFont typeface="+mj-lt"/>
              <a:buAutoNum type="arabicPeriod"/>
              <a:defRPr/>
            </a:pPr>
            <a:endParaRPr kumimoji="0" lang="en-US" sz="32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a:endParaRPr>
          </a:p>
          <a:p>
            <a:pPr marL="457200" indent="-457200" defTabSz="457200" eaLnBrk="0" fontAlgn="base" hangingPunct="0">
              <a:spcBef>
                <a:spcPct val="20000"/>
              </a:spcBef>
              <a:spcAft>
                <a:spcPct val="0"/>
              </a:spcAft>
              <a:buFont typeface="+mj-lt"/>
              <a:buAutoNum type="arabicPeriod"/>
              <a:defRPr/>
            </a:pPr>
            <a:r>
              <a:rPr kumimoji="0" lang="en-US" sz="32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a:rPr>
              <a:t>Honorably Discharged Veteran- </a:t>
            </a:r>
            <a:r>
              <a:rPr kumimoji="0" lang="en-US" sz="32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a:rPr>
              <a:t>Regardless if they currently own a home or have owned a home in the past three years.  </a:t>
            </a:r>
          </a:p>
          <a:p>
            <a:pPr marL="457200" marR="0" lvl="0" indent="-457200" algn="l" defTabSz="457200" rtl="0" eaLnBrk="0" fontAlgn="base" latinLnBrk="0" hangingPunct="0">
              <a:lnSpc>
                <a:spcPct val="100000"/>
              </a:lnSpc>
              <a:spcBef>
                <a:spcPct val="20000"/>
              </a:spcBef>
              <a:spcAft>
                <a:spcPct val="0"/>
              </a:spcAft>
              <a:buClrTx/>
              <a:buSzTx/>
              <a:buFont typeface="+mj-lt"/>
              <a:buAutoNum type="arabicPeriod"/>
              <a:tabLst/>
              <a:defRPr/>
            </a:pPr>
            <a:endParaRPr kumimoji="0" lang="en-US" sz="1800" b="0" i="1" u="none" strike="noStrike" kern="1200" cap="none" spc="0" normalizeH="0" baseline="0" noProof="0">
              <a:ln>
                <a:noFill/>
              </a:ln>
              <a:solidFill>
                <a:sysClr val="windowText" lastClr="000000"/>
              </a:solidFill>
              <a:effectLst/>
              <a:uLnTx/>
              <a:uFillTx/>
              <a:latin typeface="Century Gothic"/>
              <a:ea typeface="ＭＳ Ｐゴシック" charset="-128"/>
              <a:cs typeface="Arial"/>
            </a:endParaRPr>
          </a:p>
        </p:txBody>
      </p:sp>
      <p:pic>
        <p:nvPicPr>
          <p:cNvPr id="7" name="Picture 6" descr="A house with a sign in front&#10;&#10;Description automatically generated with medium confidence">
            <a:extLst>
              <a:ext uri="{FF2B5EF4-FFF2-40B4-BE49-F238E27FC236}">
                <a16:creationId xmlns:a16="http://schemas.microsoft.com/office/drawing/2014/main" id="{E99E77D5-D262-AD61-EF9D-885209098AA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3716" t="26872"/>
          <a:stretch/>
        </p:blipFill>
        <p:spPr>
          <a:xfrm>
            <a:off x="9143035" y="2220384"/>
            <a:ext cx="2667964" cy="2803400"/>
          </a:xfrm>
          <a:prstGeom prst="rect">
            <a:avLst/>
          </a:prstGeom>
        </p:spPr>
      </p:pic>
    </p:spTree>
    <p:extLst>
      <p:ext uri="{BB962C8B-B14F-4D97-AF65-F5344CB8AC3E}">
        <p14:creationId xmlns:p14="http://schemas.microsoft.com/office/powerpoint/2010/main" val="31832748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E0BBB-40EF-FB32-0D2D-F57949CA1A8D}"/>
              </a:ext>
            </a:extLst>
          </p:cNvPr>
          <p:cNvSpPr>
            <a:spLocks noGrp="1"/>
          </p:cNvSpPr>
          <p:nvPr>
            <p:ph type="sldNum" sz="quarter" idx="11"/>
          </p:nvPr>
        </p:nvSpPr>
        <p:spPr/>
        <p:txBody>
          <a:bodyPr/>
          <a:lstStyle/>
          <a:p>
            <a:fld id="{383B7B7A-CDDA-7C44-B1B0-1F1E45567B3B}" type="slidenum">
              <a:rPr lang="en-US" smtClean="0"/>
              <a:pPr/>
              <a:t>105</a:t>
            </a:fld>
            <a:endParaRPr lang="en-US"/>
          </a:p>
        </p:txBody>
      </p:sp>
      <p:pic>
        <p:nvPicPr>
          <p:cNvPr id="3" name="Online Media 2" title="Homeowners: Mike and Sarah">
            <a:hlinkClick r:id="" action="ppaction://media"/>
            <a:extLst>
              <a:ext uri="{FF2B5EF4-FFF2-40B4-BE49-F238E27FC236}">
                <a16:creationId xmlns:a16="http://schemas.microsoft.com/office/drawing/2014/main" id="{C74ACA08-9965-B11A-4E0B-AAB1021A19D8}"/>
              </a:ext>
            </a:extLst>
          </p:cNvPr>
          <p:cNvPicPr>
            <a:picLocks noRot="1" noChangeAspect="1"/>
          </p:cNvPicPr>
          <p:nvPr>
            <a:videoFile r:link="rId1"/>
          </p:nvPr>
        </p:nvPicPr>
        <p:blipFill>
          <a:blip r:embed="rId3"/>
          <a:stretch>
            <a:fillRect/>
          </a:stretch>
        </p:blipFill>
        <p:spPr>
          <a:xfrm>
            <a:off x="1173126" y="647570"/>
            <a:ext cx="9845748" cy="5562860"/>
          </a:xfrm>
          <a:prstGeom prst="rect">
            <a:avLst/>
          </a:prstGeom>
        </p:spPr>
      </p:pic>
    </p:spTree>
    <p:extLst>
      <p:ext uri="{BB962C8B-B14F-4D97-AF65-F5344CB8AC3E}">
        <p14:creationId xmlns:p14="http://schemas.microsoft.com/office/powerpoint/2010/main" val="425943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E5AA0C-8759-036A-2AFF-4E3DDF9BA520}"/>
              </a:ext>
            </a:extLst>
          </p:cNvPr>
          <p:cNvSpPr txBox="1"/>
          <p:nvPr/>
        </p:nvSpPr>
        <p:spPr>
          <a:xfrm>
            <a:off x="285508" y="550325"/>
            <a:ext cx="11620983" cy="584775"/>
          </a:xfrm>
          <a:prstGeom prst="rect">
            <a:avLst/>
          </a:prstGeom>
          <a:noFill/>
        </p:spPr>
        <p:txBody>
          <a:bodyPr wrap="square" lIns="91440" tIns="45720" rIns="91440" bIns="45720" anchor="t">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200" b="1" i="0" u="sng" strike="noStrike" kern="1200" cap="none" spc="0" normalizeH="0" baseline="0" noProof="0">
                <a:ln>
                  <a:noFill/>
                </a:ln>
                <a:solidFill>
                  <a:sysClr val="windowText" lastClr="000000"/>
                </a:solidFill>
                <a:effectLst/>
                <a:uLnTx/>
                <a:uFillTx/>
                <a:latin typeface="Source Sans Pro"/>
                <a:ea typeface="Source Sans Pro"/>
                <a:cs typeface="Arial"/>
              </a:rPr>
              <a:t>OHFA Down Payment Assistance</a:t>
            </a:r>
          </a:p>
        </p:txBody>
      </p:sp>
      <p:sp>
        <p:nvSpPr>
          <p:cNvPr id="6" name="TextBox 5">
            <a:extLst>
              <a:ext uri="{FF2B5EF4-FFF2-40B4-BE49-F238E27FC236}">
                <a16:creationId xmlns:a16="http://schemas.microsoft.com/office/drawing/2014/main" id="{9809CB44-1CE2-EC8A-0CCB-25CDC42542B4}"/>
              </a:ext>
            </a:extLst>
          </p:cNvPr>
          <p:cNvSpPr txBox="1"/>
          <p:nvPr/>
        </p:nvSpPr>
        <p:spPr>
          <a:xfrm>
            <a:off x="285508" y="1098740"/>
            <a:ext cx="8337704" cy="5447645"/>
          </a:xfrm>
          <a:prstGeom prst="rect">
            <a:avLst/>
          </a:prstGeom>
          <a:noFill/>
        </p:spPr>
        <p:txBody>
          <a:bodyPr wrap="square">
            <a:spAutoFit/>
          </a:bodyPr>
          <a:lstStyle/>
          <a:p>
            <a:pPr marL="342900" marR="0" lvl="0" indent="-342900" algn="l" defTabSz="457200" rtl="0" eaLnBrk="0" fontAlgn="base" latinLnBrk="0" hangingPunct="0">
              <a:lnSpc>
                <a:spcPct val="100000"/>
              </a:lnSpc>
              <a:spcBef>
                <a:spcPts val="0"/>
              </a:spcBef>
              <a:spcAft>
                <a:spcPts val="3600"/>
              </a:spcAft>
              <a:buClrTx/>
              <a:buSzTx/>
              <a:buFont typeface="Arial" charset="0"/>
              <a:buChar char="•"/>
              <a:tabLst/>
              <a:defRPr/>
            </a:pPr>
            <a:r>
              <a:rPr kumimoji="0" lang="en-US" sz="3200" b="0" i="0" u="none" strike="noStrike" kern="1200" cap="none" spc="0" normalizeH="0" baseline="0" noProof="0">
                <a:ln>
                  <a:noFill/>
                </a:ln>
                <a:solidFill>
                  <a:sysClr val="windowText" lastClr="000000"/>
                </a:solidFill>
                <a:effectLst/>
                <a:uLnTx/>
                <a:uFillTx/>
                <a:latin typeface="Source Sans Pro" panose="020B0503030403020204" pitchFamily="34" charset="0"/>
                <a:ea typeface="Source Sans Pro" panose="020B0503030403020204" pitchFamily="34" charset="0"/>
                <a:cs typeface="Arial"/>
              </a:rPr>
              <a:t>You can use the assistance to pay for the down payment, closing costs, or other prepaid expenses. </a:t>
            </a:r>
          </a:p>
          <a:p>
            <a:pPr marL="342900" marR="0" lvl="0" indent="-342900" algn="l" defTabSz="457200" rtl="0" eaLnBrk="0" fontAlgn="base" latinLnBrk="0" hangingPunct="0">
              <a:lnSpc>
                <a:spcPct val="100000"/>
              </a:lnSpc>
              <a:spcBef>
                <a:spcPts val="0"/>
              </a:spcBef>
              <a:spcAft>
                <a:spcPts val="3600"/>
              </a:spcAft>
              <a:buClrTx/>
              <a:buSzTx/>
              <a:buFont typeface="Arial" charset="0"/>
              <a:buChar char="•"/>
              <a:tabLst/>
              <a:defRPr/>
            </a:pPr>
            <a:r>
              <a:rPr kumimoji="0" lang="en-US" sz="3200" b="0" i="0" u="none" strike="noStrike" kern="1200" cap="none" spc="0" normalizeH="0" baseline="0" noProof="0">
                <a:ln>
                  <a:noFill/>
                </a:ln>
                <a:solidFill>
                  <a:sysClr val="windowText" lastClr="000000"/>
                </a:solidFill>
                <a:effectLst/>
                <a:uLnTx/>
                <a:uFillTx/>
                <a:latin typeface="Source Sans Pro" panose="020B0503030403020204" pitchFamily="34" charset="0"/>
                <a:ea typeface="Source Sans Pro" panose="020B0503030403020204" pitchFamily="34" charset="0"/>
                <a:cs typeface="Arial"/>
              </a:rPr>
              <a:t>Your interest rate will be slightly higher than OHFA’s standard mortgage rates.</a:t>
            </a:r>
          </a:p>
          <a:p>
            <a:pPr marL="342900" marR="0" lvl="0" indent="-342900" algn="l" defTabSz="457200" rtl="0" eaLnBrk="0" fontAlgn="base" latinLnBrk="0" hangingPunct="0">
              <a:lnSpc>
                <a:spcPct val="100000"/>
              </a:lnSpc>
              <a:spcBef>
                <a:spcPts val="0"/>
              </a:spcBef>
              <a:spcAft>
                <a:spcPts val="3600"/>
              </a:spcAft>
              <a:buClrTx/>
              <a:buSzTx/>
              <a:buFont typeface="Arial" charset="0"/>
              <a:buChar char="•"/>
              <a:tabLst/>
              <a:defRPr/>
            </a:pPr>
            <a:r>
              <a:rPr kumimoji="0" lang="en-US" altLang="en-US" sz="3200" b="0" i="0" u="none" strike="noStrike" kern="1200" cap="none" spc="0" normalizeH="0" baseline="0" noProof="0">
                <a:ln>
                  <a:noFill/>
                </a:ln>
                <a:solidFill>
                  <a:sysClr val="windowText" lastClr="000000"/>
                </a:solidFill>
                <a:effectLst/>
                <a:uLnTx/>
                <a:uFillTx/>
                <a:latin typeface="Source Sans Pro" panose="020B0503030403020204" pitchFamily="34" charset="0"/>
                <a:ea typeface="Source Sans Pro" panose="020B0503030403020204" pitchFamily="34" charset="0"/>
                <a:cs typeface="Arial" pitchFamily="34" charset="0"/>
              </a:rPr>
              <a:t>You can’t sell the house for the first 7 years, otherwise you have to pay back the entire down payment assistance. </a:t>
            </a:r>
            <a:r>
              <a:rPr kumimoji="0" lang="en-US" altLang="en-US" sz="2400" b="0" i="0" u="none" strike="noStrike" kern="1200" cap="none" spc="0" normalizeH="0" baseline="0" noProof="0">
                <a:ln>
                  <a:noFill/>
                </a:ln>
                <a:solidFill>
                  <a:sysClr val="windowText" lastClr="000000"/>
                </a:solidFill>
                <a:effectLst/>
                <a:uLnTx/>
                <a:uFillTx/>
                <a:latin typeface="Source Sans Pro" panose="020B0503030403020204" pitchFamily="34" charset="0"/>
                <a:ea typeface="Source Sans Pro" panose="020B0503030403020204" pitchFamily="34" charset="0"/>
                <a:cs typeface="Arial" pitchFamily="34" charset="0"/>
              </a:rPr>
              <a:t>(Homebuyer can refinance using OHFA’s Refinance Program.) </a:t>
            </a:r>
            <a:endParaRPr kumimoji="0" lang="en-US" sz="3200" b="0" i="0" u="none" strike="noStrike" kern="1200" cap="none" spc="0" normalizeH="0" baseline="0" noProof="0">
              <a:ln>
                <a:noFill/>
              </a:ln>
              <a:solidFill>
                <a:sysClr val="windowText" lastClr="000000"/>
              </a:solidFill>
              <a:effectLst/>
              <a:uLnTx/>
              <a:uFillTx/>
              <a:latin typeface="Source Sans Pro" panose="020B0503030403020204" pitchFamily="34" charset="0"/>
              <a:ea typeface="Source Sans Pro" panose="020B0503030403020204" pitchFamily="34" charset="0"/>
              <a:cs typeface="Arial"/>
            </a:endParaRPr>
          </a:p>
        </p:txBody>
      </p:sp>
      <p:pic>
        <p:nvPicPr>
          <p:cNvPr id="7" name="Picture 6"/>
          <p:cNvPicPr>
            <a:picLocks noChangeAspect="1"/>
          </p:cNvPicPr>
          <p:nvPr/>
        </p:nvPicPr>
        <p:blipFill>
          <a:blip r:embed="rId2"/>
          <a:stretch>
            <a:fillRect/>
          </a:stretch>
        </p:blipFill>
        <p:spPr>
          <a:xfrm>
            <a:off x="8424044" y="2157273"/>
            <a:ext cx="3553469" cy="3330581"/>
          </a:xfrm>
          <a:prstGeom prst="rect">
            <a:avLst/>
          </a:prstGeom>
        </p:spPr>
      </p:pic>
    </p:spTree>
    <p:extLst>
      <p:ext uri="{BB962C8B-B14F-4D97-AF65-F5344CB8AC3E}">
        <p14:creationId xmlns:p14="http://schemas.microsoft.com/office/powerpoint/2010/main" val="32048729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AC57E-61F0-FE8E-B332-B460C5A2A5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D9A91D-A6CE-EAA4-1215-C27765E887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B7B7A-CDDA-7C44-B1B0-1F1E45567B3B}" type="slidenum">
              <a:rPr kumimoji="0" lang="en-US" sz="1200" b="1" i="0" u="none" strike="noStrike" kern="1200" cap="none" spc="0" normalizeH="0" baseline="0" noProof="0" smtClean="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1" i="0" u="none" strike="noStrike" kern="1200" cap="none" spc="0" normalizeH="0" baseline="0" noProof="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BB58931-BC16-4324-17FD-9CCD1E5AA7D9}"/>
              </a:ext>
            </a:extLst>
          </p:cNvPr>
          <p:cNvSpPr txBox="1"/>
          <p:nvPr/>
        </p:nvSpPr>
        <p:spPr>
          <a:xfrm>
            <a:off x="412688" y="726460"/>
            <a:ext cx="11398312"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a:ln>
                  <a:noFill/>
                </a:ln>
                <a:solidFill>
                  <a:srgbClr val="2A2F36"/>
                </a:solidFill>
                <a:effectLst/>
                <a:uLnTx/>
                <a:uFillTx/>
                <a:latin typeface="Source Sans 3"/>
                <a:ea typeface="Source Sans Pro"/>
                <a:cs typeface="+mn-cs"/>
              </a:rPr>
              <a:t>OHFA Down Payment Assistance Offered</a:t>
            </a:r>
          </a:p>
        </p:txBody>
      </p:sp>
      <p:graphicFrame>
        <p:nvGraphicFramePr>
          <p:cNvPr id="6" name="Diagram 5">
            <a:extLst>
              <a:ext uri="{FF2B5EF4-FFF2-40B4-BE49-F238E27FC236}">
                <a16:creationId xmlns:a16="http://schemas.microsoft.com/office/drawing/2014/main" id="{E9204114-1FBC-ED3F-D9E6-33C3A859DB0A}"/>
              </a:ext>
            </a:extLst>
          </p:cNvPr>
          <p:cNvGraphicFramePr/>
          <p:nvPr/>
        </p:nvGraphicFramePr>
        <p:xfrm>
          <a:off x="2293309" y="1474582"/>
          <a:ext cx="7605381" cy="4090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52356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E0BBB-40EF-FB32-0D2D-F57949CA1A8D}"/>
              </a:ext>
            </a:extLst>
          </p:cNvPr>
          <p:cNvSpPr>
            <a:spLocks noGrp="1"/>
          </p:cNvSpPr>
          <p:nvPr>
            <p:ph type="sldNum" sz="quarter" idx="11"/>
          </p:nvPr>
        </p:nvSpPr>
        <p:spPr/>
        <p:txBody>
          <a:bodyPr/>
          <a:lstStyle/>
          <a:p>
            <a:fld id="{383B7B7A-CDDA-7C44-B1B0-1F1E45567B3B}" type="slidenum">
              <a:rPr lang="en-US" smtClean="0"/>
              <a:pPr/>
              <a:t>108</a:t>
            </a:fld>
            <a:endParaRPr lang="en-US"/>
          </a:p>
        </p:txBody>
      </p:sp>
      <p:sp>
        <p:nvSpPr>
          <p:cNvPr id="4" name="TextBox 3">
            <a:extLst>
              <a:ext uri="{FF2B5EF4-FFF2-40B4-BE49-F238E27FC236}">
                <a16:creationId xmlns:a16="http://schemas.microsoft.com/office/drawing/2014/main" id="{223D0559-0EAF-E52A-B7E6-6C3AC49F8DBA}"/>
              </a:ext>
            </a:extLst>
          </p:cNvPr>
          <p:cNvSpPr txBox="1">
            <a:spLocks noChangeArrowheads="1"/>
          </p:cNvSpPr>
          <p:nvPr/>
        </p:nvSpPr>
        <p:spPr bwMode="auto">
          <a:xfrm>
            <a:off x="1949370" y="419101"/>
            <a:ext cx="868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 typeface="Arial" charset="0"/>
              <a:buNone/>
              <a:tabLst/>
              <a:defRPr/>
            </a:pPr>
            <a:r>
              <a:rPr kumimoji="0" lang="en-US" altLang="en-US" sz="3200" b="1" i="0" u="sng" strike="noStrike" kern="0" cap="none" spc="0" normalizeH="0" baseline="0" noProof="0">
                <a:ln>
                  <a:noFill/>
                </a:ln>
                <a:solidFill>
                  <a:srgbClr val="000000"/>
                </a:solidFill>
                <a:effectLst/>
                <a:uLnTx/>
                <a:uFillTx/>
                <a:latin typeface="Source Sans Pro"/>
                <a:ea typeface="Source Sans Pro"/>
              </a:rPr>
              <a:t>Conventional Loan (3% DP Requirement)</a:t>
            </a:r>
            <a:endParaRPr lang="en-US" altLang="en-US" sz="3200" b="1" i="0" u="sng" strike="noStrike" kern="0" cap="none" spc="0" normalizeH="0" baseline="0" noProof="0">
              <a:ln>
                <a:noFill/>
              </a:ln>
              <a:solidFill>
                <a:srgbClr val="000000"/>
              </a:solidFill>
              <a:effectLst/>
              <a:uLnTx/>
              <a:uFillTx/>
              <a:latin typeface="Source Sans Pro"/>
              <a:ea typeface="Source Sans Pro"/>
            </a:endParaRPr>
          </a:p>
        </p:txBody>
      </p:sp>
      <p:sp>
        <p:nvSpPr>
          <p:cNvPr id="5" name="TextBox 4">
            <a:extLst>
              <a:ext uri="{FF2B5EF4-FFF2-40B4-BE49-F238E27FC236}">
                <a16:creationId xmlns:a16="http://schemas.microsoft.com/office/drawing/2014/main" id="{7174BD6C-5888-496B-B2B3-B82943D87D09}"/>
              </a:ext>
            </a:extLst>
          </p:cNvPr>
          <p:cNvSpPr txBox="1"/>
          <p:nvPr/>
        </p:nvSpPr>
        <p:spPr>
          <a:xfrm>
            <a:off x="419100" y="1104900"/>
            <a:ext cx="1164907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2">
                    <a:lumMod val="10000"/>
                  </a:schemeClr>
                </a:solidFill>
                <a:latin typeface="Source Sans Pro"/>
                <a:ea typeface="Source Sans Pro"/>
              </a:rPr>
              <a:t>Purchase Price    </a:t>
            </a:r>
            <a:r>
              <a:rPr lang="en-US" sz="3200" b="1">
                <a:solidFill>
                  <a:srgbClr val="2A2F36"/>
                </a:solidFill>
                <a:latin typeface="Source Sans Pro"/>
                <a:ea typeface="Source Sans Pro"/>
              </a:rPr>
              <a:t>                                                                       </a:t>
            </a:r>
            <a:r>
              <a:rPr lang="en-US" sz="3200" b="1">
                <a:solidFill>
                  <a:schemeClr val="accent1"/>
                </a:solidFill>
                <a:latin typeface="Source Sans Pro"/>
                <a:ea typeface="Source Sans Pro"/>
              </a:rPr>
              <a:t>$200,000</a:t>
            </a:r>
          </a:p>
          <a:p>
            <a:r>
              <a:rPr lang="en-US" sz="3200" b="1">
                <a:solidFill>
                  <a:schemeClr val="bg2">
                    <a:lumMod val="10000"/>
                  </a:schemeClr>
                </a:solidFill>
                <a:latin typeface="Source Sans Pro"/>
                <a:ea typeface="Source Sans Pro"/>
              </a:rPr>
              <a:t>3% Down Payment Assistance</a:t>
            </a:r>
            <a:r>
              <a:rPr lang="en-US" sz="3200" b="1">
                <a:latin typeface="Source Sans Pro"/>
                <a:ea typeface="Source Sans Pro"/>
              </a:rPr>
              <a:t>       </a:t>
            </a:r>
            <a:r>
              <a:rPr lang="en-US" sz="3200" b="1">
                <a:solidFill>
                  <a:srgbClr val="2A2F36"/>
                </a:solidFill>
                <a:latin typeface="Source Sans Pro"/>
                <a:ea typeface="Source Sans Pro"/>
              </a:rPr>
              <a:t>                                   </a:t>
            </a:r>
            <a:r>
              <a:rPr lang="en-US" sz="3200" b="1">
                <a:solidFill>
                  <a:schemeClr val="accent1"/>
                </a:solidFill>
                <a:latin typeface="Source Sans Pro"/>
                <a:ea typeface="Source Sans Pro"/>
              </a:rPr>
              <a:t>$6,000</a:t>
            </a:r>
          </a:p>
          <a:p>
            <a:endParaRPr lang="en-US" sz="3200" b="1">
              <a:solidFill>
                <a:schemeClr val="accent1"/>
              </a:solidFill>
              <a:latin typeface="Source Sans Pro"/>
              <a:ea typeface="Source Sans Pro"/>
            </a:endParaRPr>
          </a:p>
          <a:p>
            <a:r>
              <a:rPr lang="en-US" sz="3200" b="1">
                <a:solidFill>
                  <a:schemeClr val="accent2"/>
                </a:solidFill>
                <a:latin typeface="Source Sans Pro"/>
                <a:ea typeface="Source Sans Pro"/>
              </a:rPr>
              <a:t>Subtract the Down Payment 						           3% Down Payment                                                                 -$6,000</a:t>
            </a:r>
          </a:p>
        </p:txBody>
      </p:sp>
      <p:sp>
        <p:nvSpPr>
          <p:cNvPr id="6" name="TextBox 5">
            <a:extLst>
              <a:ext uri="{FF2B5EF4-FFF2-40B4-BE49-F238E27FC236}">
                <a16:creationId xmlns:a16="http://schemas.microsoft.com/office/drawing/2014/main" id="{72FF3C5F-6AB8-3131-DD44-106C5C9AE926}"/>
              </a:ext>
            </a:extLst>
          </p:cNvPr>
          <p:cNvSpPr txBox="1"/>
          <p:nvPr/>
        </p:nvSpPr>
        <p:spPr>
          <a:xfrm>
            <a:off x="881063" y="4048124"/>
            <a:ext cx="1042987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chemeClr val="bg2">
                    <a:lumMod val="10000"/>
                  </a:schemeClr>
                </a:solidFill>
              </a:rPr>
              <a:t>_______________________________________________</a:t>
            </a:r>
          </a:p>
          <a:p>
            <a:pPr algn="ctr"/>
            <a:r>
              <a:rPr lang="en-US" sz="3200" b="1">
                <a:solidFill>
                  <a:schemeClr val="bg2">
                    <a:lumMod val="10000"/>
                  </a:schemeClr>
                </a:solidFill>
                <a:latin typeface="Source Sans Pro"/>
                <a:ea typeface="Source Sans Pro"/>
              </a:rPr>
              <a:t>Approximate out-of-pocket funds:              </a:t>
            </a:r>
            <a:r>
              <a:rPr lang="en-US" sz="3200" b="1">
                <a:latin typeface="Source Sans Pro"/>
                <a:ea typeface="Source Sans Pro"/>
              </a:rPr>
              <a:t> </a:t>
            </a:r>
            <a:r>
              <a:rPr lang="en-US" sz="3200" b="1">
                <a:solidFill>
                  <a:schemeClr val="accent1"/>
                </a:solidFill>
                <a:latin typeface="Source Sans Pro"/>
                <a:ea typeface="Source Sans Pro"/>
              </a:rPr>
              <a:t>$4,000-$6,000</a:t>
            </a:r>
          </a:p>
        </p:txBody>
      </p:sp>
      <p:sp>
        <p:nvSpPr>
          <p:cNvPr id="7" name="TextBox 6">
            <a:extLst>
              <a:ext uri="{FF2B5EF4-FFF2-40B4-BE49-F238E27FC236}">
                <a16:creationId xmlns:a16="http://schemas.microsoft.com/office/drawing/2014/main" id="{2E29AA4E-85B6-0788-202A-38051A8523F1}"/>
              </a:ext>
            </a:extLst>
          </p:cNvPr>
          <p:cNvSpPr txBox="1"/>
          <p:nvPr/>
        </p:nvSpPr>
        <p:spPr>
          <a:xfrm>
            <a:off x="1076324" y="5619749"/>
            <a:ext cx="1042987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solidFill>
                  <a:schemeClr val="bg2">
                    <a:lumMod val="10000"/>
                  </a:schemeClr>
                </a:solidFill>
              </a:rPr>
              <a:t>This is based on approximate closing costs of $6,000. Closing costs vary for each lender. </a:t>
            </a:r>
          </a:p>
          <a:p>
            <a:pPr marL="342900" indent="-342900">
              <a:buFont typeface="Arial"/>
              <a:buChar char="•"/>
            </a:pPr>
            <a:r>
              <a:rPr lang="en-US" sz="2000">
                <a:solidFill>
                  <a:schemeClr val="bg2">
                    <a:lumMod val="10000"/>
                  </a:schemeClr>
                </a:solidFill>
              </a:rPr>
              <a:t>Seller can contribute money towards buyers closing costs. </a:t>
            </a:r>
          </a:p>
        </p:txBody>
      </p:sp>
    </p:spTree>
    <p:extLst>
      <p:ext uri="{BB962C8B-B14F-4D97-AF65-F5344CB8AC3E}">
        <p14:creationId xmlns:p14="http://schemas.microsoft.com/office/powerpoint/2010/main" val="4712043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38EBBE-44E5-27C4-8FDC-314138096469}"/>
              </a:ext>
            </a:extLst>
          </p:cNvPr>
          <p:cNvSpPr txBox="1">
            <a:spLocks noChangeArrowheads="1"/>
          </p:cNvSpPr>
          <p:nvPr/>
        </p:nvSpPr>
        <p:spPr bwMode="auto">
          <a:xfrm>
            <a:off x="849297" y="419101"/>
            <a:ext cx="104934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 typeface="Arial" charset="0"/>
              <a:buNone/>
              <a:tabLst/>
              <a:defRPr/>
            </a:pPr>
            <a:r>
              <a:rPr lang="en-US" altLang="en-US" sz="3200" b="1" u="sng" kern="0">
                <a:solidFill>
                  <a:schemeClr val="bg2">
                    <a:lumMod val="10000"/>
                  </a:schemeClr>
                </a:solidFill>
                <a:latin typeface="Source Sans Pro"/>
                <a:ea typeface="Source Sans Pro"/>
              </a:rPr>
              <a:t>Wealth and Homeownership Example-Columbus Region</a:t>
            </a:r>
            <a:endParaRPr kumimoji="0" lang="en-US" altLang="en-US" sz="3200" b="1" i="0" u="sng" strike="noStrike" kern="0" cap="none" spc="0" normalizeH="0" baseline="0" noProof="0">
              <a:ln>
                <a:noFill/>
              </a:ln>
              <a:solidFill>
                <a:schemeClr val="bg2">
                  <a:lumMod val="10000"/>
                </a:schemeClr>
              </a:solidFill>
              <a:effectLst/>
              <a:uLnTx/>
              <a:uFillTx/>
              <a:latin typeface="Source Sans Pro"/>
              <a:ea typeface="Source Sans Pro"/>
            </a:endParaRPr>
          </a:p>
        </p:txBody>
      </p:sp>
      <p:pic>
        <p:nvPicPr>
          <p:cNvPr id="15" name="Picture 14">
            <a:extLst>
              <a:ext uri="{FF2B5EF4-FFF2-40B4-BE49-F238E27FC236}">
                <a16:creationId xmlns:a16="http://schemas.microsoft.com/office/drawing/2014/main" id="{EBCD61DE-047B-EFDC-BE4B-D56CBDCE9652}"/>
              </a:ext>
            </a:extLst>
          </p:cNvPr>
          <p:cNvPicPr>
            <a:picLocks noChangeAspect="1"/>
          </p:cNvPicPr>
          <p:nvPr/>
        </p:nvPicPr>
        <p:blipFill>
          <a:blip r:embed="rId2"/>
          <a:stretch>
            <a:fillRect/>
          </a:stretch>
        </p:blipFill>
        <p:spPr>
          <a:xfrm>
            <a:off x="509778" y="1510284"/>
            <a:ext cx="11172444" cy="3837432"/>
          </a:xfrm>
          <a:prstGeom prst="rect">
            <a:avLst/>
          </a:prstGeom>
        </p:spPr>
      </p:pic>
      <p:sp>
        <p:nvSpPr>
          <p:cNvPr id="19" name="TextBox 18">
            <a:extLst>
              <a:ext uri="{FF2B5EF4-FFF2-40B4-BE49-F238E27FC236}">
                <a16:creationId xmlns:a16="http://schemas.microsoft.com/office/drawing/2014/main" id="{646CF864-EBEC-7AEB-8B8F-74A290D9407B}"/>
              </a:ext>
            </a:extLst>
          </p:cNvPr>
          <p:cNvSpPr txBox="1"/>
          <p:nvPr/>
        </p:nvSpPr>
        <p:spPr>
          <a:xfrm>
            <a:off x="588335" y="6300399"/>
            <a:ext cx="11093887" cy="276999"/>
          </a:xfrm>
          <a:prstGeom prst="rect">
            <a:avLst/>
          </a:prstGeom>
          <a:noFill/>
        </p:spPr>
        <p:txBody>
          <a:bodyPr wrap="square">
            <a:spAutoFit/>
          </a:bodyPr>
          <a:lstStyle/>
          <a:p>
            <a:pPr algn="ctr" rtl="0"/>
            <a:r>
              <a:rPr lang="en-US" sz="1200" b="0" i="0" u="none" strike="noStrike" kern="1200" baseline="0">
                <a:solidFill>
                  <a:srgbClr val="000000"/>
                </a:solidFill>
                <a:latin typeface="Source Sans 3"/>
              </a:rPr>
              <a:t>Approximate median price appreciation between 2020 and 2024 in the Columbus region (Franklin County) was 41.25%. For informational purposes only. </a:t>
            </a:r>
          </a:p>
        </p:txBody>
      </p:sp>
    </p:spTree>
    <p:extLst>
      <p:ext uri="{BB962C8B-B14F-4D97-AF65-F5344CB8AC3E}">
        <p14:creationId xmlns:p14="http://schemas.microsoft.com/office/powerpoint/2010/main" val="1648742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BA6CA-150A-86D5-A6D7-FCBDE371470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47438D-A13B-BDB6-B1D1-9967487B9EBC}"/>
              </a:ext>
            </a:extLst>
          </p:cNvPr>
          <p:cNvSpPr>
            <a:spLocks noGrp="1"/>
          </p:cNvSpPr>
          <p:nvPr>
            <p:ph type="sldNum" sz="quarter" idx="11"/>
          </p:nvPr>
        </p:nvSpPr>
        <p:spPr/>
        <p:txBody>
          <a:bodyPr/>
          <a:lstStyle/>
          <a:p>
            <a:fld id="{383B7B7A-CDDA-7C44-B1B0-1F1E45567B3B}" type="slidenum">
              <a:rPr lang="en-US" smtClean="0"/>
              <a:pPr/>
              <a:t>11</a:t>
            </a:fld>
            <a:endParaRPr lang="en-US"/>
          </a:p>
        </p:txBody>
      </p:sp>
      <p:pic>
        <p:nvPicPr>
          <p:cNvPr id="7" name="Picture 6" descr="A close up of a label&#10;&#10;Description automatically generated with medium confidence">
            <a:extLst>
              <a:ext uri="{FF2B5EF4-FFF2-40B4-BE49-F238E27FC236}">
                <a16:creationId xmlns:a16="http://schemas.microsoft.com/office/drawing/2014/main" id="{CD9A2540-F392-F3C2-0B99-443D20F31A5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336654" y="1417320"/>
            <a:ext cx="5518691" cy="4939030"/>
          </a:xfrm>
          <a:prstGeom prst="rect">
            <a:avLst/>
          </a:prstGeom>
        </p:spPr>
      </p:pic>
      <p:sp>
        <p:nvSpPr>
          <p:cNvPr id="14" name="Title 2">
            <a:extLst>
              <a:ext uri="{FF2B5EF4-FFF2-40B4-BE49-F238E27FC236}">
                <a16:creationId xmlns:a16="http://schemas.microsoft.com/office/drawing/2014/main" id="{6AB051D3-8040-5D5A-1701-CF460E0BCB0D}"/>
              </a:ext>
            </a:extLst>
          </p:cNvPr>
          <p:cNvSpPr>
            <a:spLocks noGrp="1"/>
          </p:cNvSpPr>
          <p:nvPr>
            <p:ph type="title"/>
          </p:nvPr>
        </p:nvSpPr>
        <p:spPr>
          <a:xfrm>
            <a:off x="381000" y="653545"/>
            <a:ext cx="11430000" cy="982861"/>
          </a:xfrm>
        </p:spPr>
        <p:txBody>
          <a:bodyPr>
            <a:normAutofit fontScale="90000"/>
          </a:bodyPr>
          <a:lstStyle/>
          <a:p>
            <a:pPr algn="ctr"/>
            <a:r>
              <a:rPr lang="en-US" sz="4000" u="sng">
                <a:solidFill>
                  <a:srgbClr val="000000"/>
                </a:solidFill>
                <a:latin typeface="+mj-lt"/>
                <a:cs typeface="Arial" panose="020B0604020202020204" pitchFamily="34" charset="0"/>
              </a:rPr>
              <a:t>1882-Chinese exclusion act</a:t>
            </a:r>
            <a:br>
              <a:rPr lang="en-US">
                <a:solidFill>
                  <a:srgbClr val="000000"/>
                </a:solidFill>
                <a:latin typeface="+mj-lt"/>
                <a:cs typeface="Arial" panose="020B0604020202020204" pitchFamily="34" charset="0"/>
              </a:rPr>
            </a:br>
            <a:endParaRPr lang="en-US"/>
          </a:p>
        </p:txBody>
      </p:sp>
    </p:spTree>
    <p:extLst>
      <p:ext uri="{BB962C8B-B14F-4D97-AF65-F5344CB8AC3E}">
        <p14:creationId xmlns:p14="http://schemas.microsoft.com/office/powerpoint/2010/main" val="212853852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E0BBB-40EF-FB32-0D2D-F57949CA1A8D}"/>
              </a:ext>
            </a:extLst>
          </p:cNvPr>
          <p:cNvSpPr>
            <a:spLocks noGrp="1"/>
          </p:cNvSpPr>
          <p:nvPr>
            <p:ph type="sldNum" sz="quarter" idx="11"/>
          </p:nvPr>
        </p:nvSpPr>
        <p:spPr/>
        <p:txBody>
          <a:bodyPr/>
          <a:lstStyle/>
          <a:p>
            <a:fld id="{383B7B7A-CDDA-7C44-B1B0-1F1E45567B3B}" type="slidenum">
              <a:rPr lang="en-US" smtClean="0"/>
              <a:pPr/>
              <a:t>110</a:t>
            </a:fld>
            <a:endParaRPr lang="en-US"/>
          </a:p>
        </p:txBody>
      </p:sp>
      <p:pic>
        <p:nvPicPr>
          <p:cNvPr id="4" name="Online Media 3" title="Home Buyers - Customer Video w/ Captions">
            <a:hlinkClick r:id="" action="ppaction://media"/>
            <a:extLst>
              <a:ext uri="{FF2B5EF4-FFF2-40B4-BE49-F238E27FC236}">
                <a16:creationId xmlns:a16="http://schemas.microsoft.com/office/drawing/2014/main" id="{518A16E7-6AB6-F7FC-F9EE-4A80C01BF18B}"/>
              </a:ext>
            </a:extLst>
          </p:cNvPr>
          <p:cNvPicPr>
            <a:picLocks noRot="1" noChangeAspect="1"/>
          </p:cNvPicPr>
          <p:nvPr>
            <a:videoFile r:link="rId1"/>
          </p:nvPr>
        </p:nvPicPr>
        <p:blipFill>
          <a:blip r:embed="rId3"/>
          <a:stretch>
            <a:fillRect/>
          </a:stretch>
        </p:blipFill>
        <p:spPr>
          <a:xfrm>
            <a:off x="1241425" y="685800"/>
            <a:ext cx="9710738" cy="5486400"/>
          </a:xfrm>
          <a:prstGeom prst="rect">
            <a:avLst/>
          </a:prstGeom>
        </p:spPr>
      </p:pic>
    </p:spTree>
    <p:extLst>
      <p:ext uri="{BB962C8B-B14F-4D97-AF65-F5344CB8AC3E}">
        <p14:creationId xmlns:p14="http://schemas.microsoft.com/office/powerpoint/2010/main" val="266023692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E0BBB-40EF-FB32-0D2D-F57949CA1A8D}"/>
              </a:ext>
            </a:extLst>
          </p:cNvPr>
          <p:cNvSpPr>
            <a:spLocks noGrp="1"/>
          </p:cNvSpPr>
          <p:nvPr>
            <p:ph type="sldNum" sz="quarter" idx="11"/>
          </p:nvPr>
        </p:nvSpPr>
        <p:spPr/>
        <p:txBody>
          <a:bodyPr/>
          <a:lstStyle/>
          <a:p>
            <a:fld id="{383B7B7A-CDDA-7C44-B1B0-1F1E45567B3B}" type="slidenum">
              <a:rPr lang="en-US" smtClean="0"/>
              <a:pPr/>
              <a:t>111</a:t>
            </a:fld>
            <a:endParaRPr lang="en-US"/>
          </a:p>
        </p:txBody>
      </p:sp>
      <p:sp>
        <p:nvSpPr>
          <p:cNvPr id="5" name="TextBox 4">
            <a:extLst>
              <a:ext uri="{FF2B5EF4-FFF2-40B4-BE49-F238E27FC236}">
                <a16:creationId xmlns:a16="http://schemas.microsoft.com/office/drawing/2014/main" id="{B438EBBE-44E5-27C4-8FDC-314138096469}"/>
              </a:ext>
            </a:extLst>
          </p:cNvPr>
          <p:cNvSpPr txBox="1">
            <a:spLocks noChangeArrowheads="1"/>
          </p:cNvSpPr>
          <p:nvPr/>
        </p:nvSpPr>
        <p:spPr bwMode="auto">
          <a:xfrm>
            <a:off x="1949370" y="419101"/>
            <a:ext cx="868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 typeface="Arial" charset="0"/>
              <a:buNone/>
              <a:tabLst/>
              <a:defRPr/>
            </a:pPr>
            <a:r>
              <a:rPr kumimoji="0" lang="en-US" altLang="en-US" sz="3200" b="1" i="0" u="sng" strike="noStrike" kern="0" cap="none" spc="0" normalizeH="0" baseline="0" noProof="0">
                <a:ln>
                  <a:noFill/>
                </a:ln>
                <a:solidFill>
                  <a:schemeClr val="bg2">
                    <a:lumMod val="10000"/>
                  </a:schemeClr>
                </a:solidFill>
                <a:effectLst/>
                <a:uLnTx/>
                <a:uFillTx/>
                <a:latin typeface="Source Sans Pro"/>
                <a:ea typeface="Source Sans Pro"/>
              </a:rPr>
              <a:t>Ohio Heroes</a:t>
            </a:r>
          </a:p>
        </p:txBody>
      </p:sp>
      <p:sp>
        <p:nvSpPr>
          <p:cNvPr id="6" name="TextBox 5">
            <a:extLst>
              <a:ext uri="{FF2B5EF4-FFF2-40B4-BE49-F238E27FC236}">
                <a16:creationId xmlns:a16="http://schemas.microsoft.com/office/drawing/2014/main" id="{D5E31CA2-D618-AF59-89E3-B457794891BD}"/>
              </a:ext>
            </a:extLst>
          </p:cNvPr>
          <p:cNvSpPr txBox="1"/>
          <p:nvPr/>
        </p:nvSpPr>
        <p:spPr>
          <a:xfrm>
            <a:off x="382099" y="1108877"/>
            <a:ext cx="8685701" cy="5416868"/>
          </a:xfrm>
          <a:prstGeom prst="rect">
            <a:avLst/>
          </a:prstGeom>
          <a:noFill/>
        </p:spPr>
        <p:txBody>
          <a:bodyPr wrap="square" lIns="91440" tIns="45720" rIns="91440" bIns="45720" anchor="t">
            <a:spAutoFit/>
          </a:bodyPr>
          <a:lstStyle/>
          <a:p>
            <a:pPr marR="0" lvl="0" algn="l" defTabSz="457200" rtl="0" eaLnBrk="0" fontAlgn="base" latinLnBrk="0" hangingPunct="0">
              <a:lnSpc>
                <a:spcPct val="100000"/>
              </a:lnSpc>
              <a:spcBef>
                <a:spcPts val="0"/>
              </a:spcBef>
              <a:spcAft>
                <a:spcPts val="3600"/>
              </a:spcAft>
              <a:buClrTx/>
              <a:buSzTx/>
              <a:tabLst/>
              <a:defRPr/>
            </a:pPr>
            <a:r>
              <a:rPr kumimoji="0" lang="en-US" sz="3200" b="0" i="0" u="none" strike="noStrike" kern="1200" cap="none" spc="0" normalizeH="0" baseline="0" noProof="0">
                <a:ln>
                  <a:noFill/>
                </a:ln>
                <a:solidFill>
                  <a:schemeClr val="bg2">
                    <a:lumMod val="10000"/>
                  </a:schemeClr>
                </a:solidFill>
                <a:effectLst/>
                <a:uLnTx/>
                <a:uFillTx/>
                <a:latin typeface="Source Sans Pro"/>
                <a:ea typeface="Source Sans Pro"/>
                <a:cs typeface="Arial"/>
              </a:rPr>
              <a:t>Full-time employees in the following professions</a:t>
            </a:r>
            <a:r>
              <a:rPr lang="en-US" sz="3200">
                <a:solidFill>
                  <a:schemeClr val="bg2">
                    <a:lumMod val="10000"/>
                  </a:schemeClr>
                </a:solidFill>
                <a:latin typeface="Source Sans Pro"/>
                <a:ea typeface="Source Sans Pro"/>
                <a:cs typeface="Arial"/>
              </a:rPr>
              <a:t> receive a slightly lower interest rate:</a:t>
            </a:r>
            <a:endParaRPr lang="en-US" sz="3200" b="0" i="0" u="none" strike="noStrike" kern="1200" cap="none" spc="0" normalizeH="0" baseline="0" noProof="0">
              <a:ln>
                <a:noFill/>
              </a:ln>
              <a:solidFill>
                <a:schemeClr val="bg2">
                  <a:lumMod val="10000"/>
                </a:schemeClr>
              </a:solidFill>
              <a:effectLst/>
              <a:uLnTx/>
              <a:uFillTx/>
              <a:latin typeface="Source Sans Pro"/>
              <a:ea typeface="Source Sans Pro"/>
              <a:cs typeface="Arial"/>
            </a:endParaRPr>
          </a:p>
          <a:p>
            <a:pPr marL="342900" marR="0" lvl="0" indent="-342900" algn="l" defTabSz="457200" rtl="0" eaLnBrk="0" fontAlgn="base" latinLnBrk="0" hangingPunct="0">
              <a:lnSpc>
                <a:spcPct val="100000"/>
              </a:lnSpc>
              <a:spcBef>
                <a:spcPts val="0"/>
              </a:spcBef>
              <a:spcAft>
                <a:spcPts val="3600"/>
              </a:spcAft>
              <a:buClrTx/>
              <a:buSzTx/>
              <a:buFont typeface="Arial" charset="0"/>
              <a:buChar char="•"/>
              <a:tabLst/>
              <a:defRPr/>
            </a:pPr>
            <a:r>
              <a:rPr kumimoji="0" lang="en-US" sz="3200" b="0" i="0" u="none" strike="noStrike" kern="1200" cap="none" spc="0" normalizeH="0" baseline="0" noProof="0">
                <a:ln>
                  <a:noFill/>
                </a:ln>
                <a:solidFill>
                  <a:schemeClr val="bg2">
                    <a:lumMod val="10000"/>
                  </a:schemeClr>
                </a:solidFill>
                <a:effectLst/>
                <a:uLnTx/>
                <a:uFillTx/>
                <a:latin typeface="Source Sans Pro"/>
                <a:ea typeface="Source Sans Pro"/>
                <a:cs typeface="Arial"/>
              </a:rPr>
              <a:t>Veteran, </a:t>
            </a:r>
            <a:r>
              <a:rPr lang="en-US" sz="3200">
                <a:solidFill>
                  <a:schemeClr val="bg2">
                    <a:lumMod val="10000"/>
                  </a:schemeClr>
                </a:solidFill>
                <a:latin typeface="Source Sans Pro"/>
                <a:ea typeface="Source Sans Pro"/>
                <a:cs typeface="Arial"/>
              </a:rPr>
              <a:t>active-duty</a:t>
            </a:r>
            <a:r>
              <a:rPr kumimoji="0" lang="en-US" sz="3200" b="0" i="0" u="none" strike="noStrike" kern="1200" cap="none" spc="0" normalizeH="0" baseline="0" noProof="0">
                <a:ln>
                  <a:noFill/>
                </a:ln>
                <a:solidFill>
                  <a:schemeClr val="bg2">
                    <a:lumMod val="10000"/>
                  </a:schemeClr>
                </a:solidFill>
                <a:effectLst/>
                <a:uLnTx/>
                <a:uFillTx/>
                <a:latin typeface="Source Sans Pro"/>
                <a:ea typeface="Source Sans Pro"/>
                <a:cs typeface="Arial"/>
              </a:rPr>
              <a:t> military or member of reserve components (includes a surviving spouse)</a:t>
            </a:r>
            <a:endParaRPr lang="en-US" sz="3200" b="0" i="0" u="none" strike="noStrike" kern="1200" cap="none" spc="0" normalizeH="0" baseline="0" noProof="0">
              <a:ln>
                <a:noFill/>
              </a:ln>
              <a:solidFill>
                <a:schemeClr val="bg2">
                  <a:lumMod val="10000"/>
                </a:schemeClr>
              </a:solidFill>
              <a:effectLst/>
              <a:uLnTx/>
              <a:uFillTx/>
              <a:latin typeface="Source Sans Pro"/>
              <a:ea typeface="Source Sans Pro"/>
              <a:cs typeface="Arial"/>
            </a:endParaRPr>
          </a:p>
          <a:p>
            <a:pPr marL="342900" marR="0" lvl="0" indent="-342900" algn="l" defTabSz="457200" rtl="0" eaLnBrk="0" fontAlgn="base" latinLnBrk="0" hangingPunct="0">
              <a:lnSpc>
                <a:spcPct val="100000"/>
              </a:lnSpc>
              <a:spcBef>
                <a:spcPts val="0"/>
              </a:spcBef>
              <a:spcAft>
                <a:spcPts val="3600"/>
              </a:spcAft>
              <a:buClrTx/>
              <a:buSzTx/>
              <a:buFont typeface="Arial" charset="0"/>
              <a:buChar char="•"/>
              <a:tabLst/>
              <a:defRPr/>
            </a:pPr>
            <a:r>
              <a:rPr kumimoji="0" lang="en-US" sz="3200" b="0" i="0" u="none" strike="noStrike" kern="1200" cap="none" spc="0" normalizeH="0" baseline="0" noProof="0">
                <a:ln>
                  <a:noFill/>
                </a:ln>
                <a:solidFill>
                  <a:schemeClr val="bg2">
                    <a:lumMod val="10000"/>
                  </a:schemeClr>
                </a:solidFill>
                <a:effectLst/>
                <a:uLnTx/>
                <a:uFillTx/>
                <a:latin typeface="Source Sans Pro"/>
                <a:ea typeface="Source Sans Pro"/>
                <a:cs typeface="Arial"/>
              </a:rPr>
              <a:t>Police officer, firefighter, volunteer firefighter, EMT, paramedic</a:t>
            </a:r>
            <a:endParaRPr lang="en-US" sz="3200" b="0" i="0" u="none" strike="noStrike" kern="1200" cap="none" spc="0" normalizeH="0" baseline="0" noProof="0">
              <a:ln>
                <a:noFill/>
              </a:ln>
              <a:solidFill>
                <a:schemeClr val="bg2">
                  <a:lumMod val="10000"/>
                </a:schemeClr>
              </a:solidFill>
              <a:effectLst/>
              <a:uLnTx/>
              <a:uFillTx/>
              <a:latin typeface="Source Sans Pro"/>
              <a:ea typeface="Source Sans Pro"/>
              <a:cs typeface="Arial"/>
            </a:endParaRPr>
          </a:p>
          <a:p>
            <a:pPr marL="342900" marR="0" lvl="0" indent="-342900" algn="l" defTabSz="457200" rtl="0" eaLnBrk="0" fontAlgn="base" latinLnBrk="0" hangingPunct="0">
              <a:lnSpc>
                <a:spcPct val="100000"/>
              </a:lnSpc>
              <a:spcBef>
                <a:spcPts val="0"/>
              </a:spcBef>
              <a:spcAft>
                <a:spcPts val="3600"/>
              </a:spcAft>
              <a:buClrTx/>
              <a:buSzTx/>
              <a:buFont typeface="Arial" charset="0"/>
              <a:buChar char="•"/>
              <a:tabLst/>
              <a:defRPr/>
            </a:pPr>
            <a:endParaRPr kumimoji="0" lang="en-US" sz="3200" b="0" i="0" u="none" strike="noStrike" kern="1200" cap="none" spc="0" normalizeH="0" baseline="0" noProof="0">
              <a:ln>
                <a:noFill/>
              </a:ln>
              <a:solidFill>
                <a:sysClr val="windowText" lastClr="000000"/>
              </a:solidFill>
              <a:effectLst/>
              <a:uLnTx/>
              <a:uFillTx/>
              <a:latin typeface="Source Sans Pro" panose="020B0503030403020204" pitchFamily="34" charset="0"/>
              <a:ea typeface="Source Sans Pro" panose="020B0503030403020204" pitchFamily="34" charset="0"/>
              <a:cs typeface="Arial"/>
            </a:endParaRPr>
          </a:p>
        </p:txBody>
      </p:sp>
      <p:pic>
        <p:nvPicPr>
          <p:cNvPr id="8" name="Picture 7">
            <a:extLst>
              <a:ext uri="{FF2B5EF4-FFF2-40B4-BE49-F238E27FC236}">
                <a16:creationId xmlns:a16="http://schemas.microsoft.com/office/drawing/2014/main" id="{84BEA33C-32FC-BEE3-B3ED-74154E848D1E}"/>
              </a:ext>
            </a:extLst>
          </p:cNvPr>
          <p:cNvPicPr>
            <a:picLocks noChangeAspect="1"/>
          </p:cNvPicPr>
          <p:nvPr/>
        </p:nvPicPr>
        <p:blipFill>
          <a:blip r:embed="rId2"/>
          <a:stretch>
            <a:fillRect/>
          </a:stretch>
        </p:blipFill>
        <p:spPr>
          <a:xfrm>
            <a:off x="9525174" y="1108877"/>
            <a:ext cx="2221992" cy="4590288"/>
          </a:xfrm>
          <a:prstGeom prst="rect">
            <a:avLst/>
          </a:prstGeom>
        </p:spPr>
      </p:pic>
    </p:spTree>
    <p:extLst>
      <p:ext uri="{BB962C8B-B14F-4D97-AF65-F5344CB8AC3E}">
        <p14:creationId xmlns:p14="http://schemas.microsoft.com/office/powerpoint/2010/main" val="32488407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E0BBB-40EF-FB32-0D2D-F57949CA1A8D}"/>
              </a:ext>
            </a:extLst>
          </p:cNvPr>
          <p:cNvSpPr>
            <a:spLocks noGrp="1"/>
          </p:cNvSpPr>
          <p:nvPr>
            <p:ph type="sldNum" sz="quarter" idx="11"/>
          </p:nvPr>
        </p:nvSpPr>
        <p:spPr/>
        <p:txBody>
          <a:bodyPr/>
          <a:lstStyle/>
          <a:p>
            <a:fld id="{383B7B7A-CDDA-7C44-B1B0-1F1E45567B3B}" type="slidenum">
              <a:rPr lang="en-US" dirty="0" smtClean="0"/>
              <a:pPr/>
              <a:t>112</a:t>
            </a:fld>
            <a:endParaRPr lang="en-US"/>
          </a:p>
        </p:txBody>
      </p:sp>
      <p:sp>
        <p:nvSpPr>
          <p:cNvPr id="5" name="TextBox 4">
            <a:extLst>
              <a:ext uri="{FF2B5EF4-FFF2-40B4-BE49-F238E27FC236}">
                <a16:creationId xmlns:a16="http://schemas.microsoft.com/office/drawing/2014/main" id="{B438EBBE-44E5-27C4-8FDC-314138096469}"/>
              </a:ext>
            </a:extLst>
          </p:cNvPr>
          <p:cNvSpPr txBox="1">
            <a:spLocks noChangeArrowheads="1"/>
          </p:cNvSpPr>
          <p:nvPr/>
        </p:nvSpPr>
        <p:spPr bwMode="auto">
          <a:xfrm>
            <a:off x="1949370" y="419101"/>
            <a:ext cx="868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 typeface="Arial" charset="0"/>
              <a:buNone/>
              <a:tabLst/>
              <a:defRPr/>
            </a:pPr>
            <a:r>
              <a:rPr kumimoji="0" lang="en-US" altLang="en-US" sz="3200" b="1" i="0" u="sng" strike="noStrike" kern="0" cap="none" spc="0" normalizeH="0" baseline="0" noProof="0">
                <a:ln>
                  <a:noFill/>
                </a:ln>
                <a:solidFill>
                  <a:schemeClr val="bg2">
                    <a:lumMod val="10000"/>
                  </a:schemeClr>
                </a:solidFill>
                <a:effectLst/>
                <a:uLnTx/>
                <a:uFillTx/>
                <a:latin typeface="Source Sans Pro"/>
                <a:ea typeface="Source Sans Pro"/>
              </a:rPr>
              <a:t>Ohio Heroes</a:t>
            </a:r>
          </a:p>
        </p:txBody>
      </p:sp>
      <p:sp>
        <p:nvSpPr>
          <p:cNvPr id="6" name="TextBox 5">
            <a:extLst>
              <a:ext uri="{FF2B5EF4-FFF2-40B4-BE49-F238E27FC236}">
                <a16:creationId xmlns:a16="http://schemas.microsoft.com/office/drawing/2014/main" id="{D5E31CA2-D618-AF59-89E3-B457794891BD}"/>
              </a:ext>
            </a:extLst>
          </p:cNvPr>
          <p:cNvSpPr txBox="1"/>
          <p:nvPr/>
        </p:nvSpPr>
        <p:spPr>
          <a:xfrm>
            <a:off x="295508" y="1003301"/>
            <a:ext cx="11743858" cy="2492990"/>
          </a:xfrm>
          <a:prstGeom prst="rect">
            <a:avLst/>
          </a:prstGeom>
          <a:noFill/>
        </p:spPr>
        <p:txBody>
          <a:bodyPr wrap="square" lIns="91440" tIns="45720" rIns="91440" bIns="45720" anchor="t">
            <a:spAutoFit/>
          </a:bodyPr>
          <a:lstStyle/>
          <a:p>
            <a:pPr marL="342900" marR="0" lvl="0" indent="-342900" algn="l" defTabSz="457200" rtl="0" eaLnBrk="0" fontAlgn="base" latinLnBrk="0" hangingPunct="0">
              <a:lnSpc>
                <a:spcPct val="100000"/>
              </a:lnSpc>
              <a:spcBef>
                <a:spcPts val="0"/>
              </a:spcBef>
              <a:spcAft>
                <a:spcPts val="3600"/>
              </a:spcAft>
              <a:buClrTx/>
              <a:buSzTx/>
              <a:buFont typeface="Arial" charset="0"/>
              <a:buChar char="•"/>
              <a:tabLst/>
              <a:defRPr/>
            </a:pPr>
            <a:r>
              <a:rPr kumimoji="0" lang="en-US" sz="3200" b="0" i="0" u="none" strike="noStrike" kern="1200" cap="none" spc="0" normalizeH="0" baseline="0" noProof="0">
                <a:ln>
                  <a:noFill/>
                </a:ln>
                <a:solidFill>
                  <a:schemeClr val="bg2">
                    <a:lumMod val="10000"/>
                  </a:schemeClr>
                </a:solidFill>
                <a:effectLst/>
                <a:uLnTx/>
                <a:uFillTx/>
                <a:latin typeface="Source Sans Pro"/>
                <a:ea typeface="Source Sans Pro"/>
                <a:cs typeface="Arial"/>
              </a:rPr>
              <a:t>Physicians, nurse practitioners, nurses– (RN, LPN, STNA)</a:t>
            </a:r>
            <a:endParaRPr lang="en-US" sz="3200" b="0" i="0" u="none" strike="noStrike" kern="1200" cap="none" spc="0" normalizeH="0" baseline="0" noProof="0">
              <a:ln>
                <a:noFill/>
              </a:ln>
              <a:solidFill>
                <a:schemeClr val="bg2">
                  <a:lumMod val="10000"/>
                </a:schemeClr>
              </a:solidFill>
              <a:effectLst/>
              <a:uLnTx/>
              <a:uFillTx/>
              <a:latin typeface="Source Sans Pro"/>
              <a:ea typeface="Source Sans Pro"/>
              <a:cs typeface="Arial"/>
            </a:endParaRPr>
          </a:p>
          <a:p>
            <a:pPr marL="342900" marR="0" lvl="0" indent="-342900" algn="l" defTabSz="457200" rtl="0" eaLnBrk="0" fontAlgn="base" latinLnBrk="0" hangingPunct="0">
              <a:lnSpc>
                <a:spcPct val="100000"/>
              </a:lnSpc>
              <a:spcBef>
                <a:spcPts val="0"/>
              </a:spcBef>
              <a:spcAft>
                <a:spcPts val="3600"/>
              </a:spcAft>
              <a:buClrTx/>
              <a:buSzTx/>
              <a:buFont typeface="Arial" charset="0"/>
              <a:buChar char="•"/>
              <a:tabLst/>
              <a:defRPr/>
            </a:pPr>
            <a:r>
              <a:rPr kumimoji="0" lang="en-US" sz="3200" b="0" i="0" u="none" strike="noStrike" kern="1200" cap="none" spc="0" normalizeH="0" baseline="0" noProof="0">
                <a:ln>
                  <a:noFill/>
                </a:ln>
                <a:solidFill>
                  <a:schemeClr val="bg2">
                    <a:lumMod val="10000"/>
                  </a:schemeClr>
                </a:solidFill>
                <a:effectLst/>
                <a:uLnTx/>
                <a:uFillTx/>
                <a:latin typeface="Source Sans Pro"/>
                <a:ea typeface="Source Sans Pro"/>
                <a:cs typeface="Arial"/>
              </a:rPr>
              <a:t>Pre-K-12 teacher, administrator, counselor</a:t>
            </a:r>
            <a:endParaRPr lang="en-US" sz="3200" b="0" i="0" u="none" strike="noStrike" kern="1200" cap="none" spc="0" normalizeH="0" baseline="0" noProof="0">
              <a:ln>
                <a:noFill/>
              </a:ln>
              <a:solidFill>
                <a:schemeClr val="bg2">
                  <a:lumMod val="10000"/>
                </a:schemeClr>
              </a:solidFill>
              <a:effectLst/>
              <a:uLnTx/>
              <a:uFillTx/>
              <a:latin typeface="Source Sans Pro"/>
              <a:ea typeface="Source Sans Pro"/>
              <a:cs typeface="Arial"/>
            </a:endParaRPr>
          </a:p>
          <a:p>
            <a:pPr marL="342900" marR="0" lvl="0" indent="-342900" algn="l" defTabSz="457200" rtl="0" eaLnBrk="0" fontAlgn="base" latinLnBrk="0" hangingPunct="0">
              <a:lnSpc>
                <a:spcPct val="100000"/>
              </a:lnSpc>
              <a:spcBef>
                <a:spcPts val="0"/>
              </a:spcBef>
              <a:spcAft>
                <a:spcPts val="3600"/>
              </a:spcAft>
              <a:buClrTx/>
              <a:buSzTx/>
              <a:buFont typeface="Arial" charset="0"/>
              <a:buChar char="•"/>
              <a:tabLst/>
              <a:defRPr/>
            </a:pPr>
            <a:endParaRPr kumimoji="0" lang="en-US" sz="3200" b="0" i="0" u="none" strike="noStrike" kern="1200" cap="none" spc="0" normalizeH="0" baseline="0" noProof="0">
              <a:ln>
                <a:noFill/>
              </a:ln>
              <a:solidFill>
                <a:sysClr val="windowText" lastClr="000000"/>
              </a:solidFill>
              <a:effectLst/>
              <a:uLnTx/>
              <a:uFillTx/>
              <a:latin typeface="Source Sans Pro" panose="020B0503030403020204" pitchFamily="34" charset="0"/>
              <a:ea typeface="Source Sans Pro" panose="020B0503030403020204" pitchFamily="34" charset="0"/>
              <a:cs typeface="Arial"/>
            </a:endParaRPr>
          </a:p>
        </p:txBody>
      </p:sp>
      <p:pic>
        <p:nvPicPr>
          <p:cNvPr id="12" name="Picture 11">
            <a:extLst>
              <a:ext uri="{FF2B5EF4-FFF2-40B4-BE49-F238E27FC236}">
                <a16:creationId xmlns:a16="http://schemas.microsoft.com/office/drawing/2014/main" id="{A3389C7F-516E-64AE-E65C-F7BA1445348C}"/>
              </a:ext>
            </a:extLst>
          </p:cNvPr>
          <p:cNvPicPr>
            <a:picLocks noChangeAspect="1"/>
          </p:cNvPicPr>
          <p:nvPr/>
        </p:nvPicPr>
        <p:blipFill>
          <a:blip r:embed="rId2"/>
          <a:stretch>
            <a:fillRect/>
          </a:stretch>
        </p:blipFill>
        <p:spPr>
          <a:xfrm>
            <a:off x="3014818" y="3496291"/>
            <a:ext cx="2116836" cy="2310384"/>
          </a:xfrm>
          <a:prstGeom prst="rect">
            <a:avLst/>
          </a:prstGeom>
        </p:spPr>
      </p:pic>
      <p:pic>
        <p:nvPicPr>
          <p:cNvPr id="14" name="Picture 13">
            <a:extLst>
              <a:ext uri="{FF2B5EF4-FFF2-40B4-BE49-F238E27FC236}">
                <a16:creationId xmlns:a16="http://schemas.microsoft.com/office/drawing/2014/main" id="{98F4108E-8A6D-5676-30BB-A9D66230D12E}"/>
              </a:ext>
            </a:extLst>
          </p:cNvPr>
          <p:cNvPicPr>
            <a:picLocks noChangeAspect="1"/>
          </p:cNvPicPr>
          <p:nvPr/>
        </p:nvPicPr>
        <p:blipFill>
          <a:blip r:embed="rId3"/>
          <a:stretch>
            <a:fillRect/>
          </a:stretch>
        </p:blipFill>
        <p:spPr>
          <a:xfrm>
            <a:off x="5988050" y="3529819"/>
            <a:ext cx="2857500" cy="2276856"/>
          </a:xfrm>
          <a:prstGeom prst="rect">
            <a:avLst/>
          </a:prstGeom>
        </p:spPr>
      </p:pic>
    </p:spTree>
    <p:extLst>
      <p:ext uri="{BB962C8B-B14F-4D97-AF65-F5344CB8AC3E}">
        <p14:creationId xmlns:p14="http://schemas.microsoft.com/office/powerpoint/2010/main" val="10903719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p:cNvSpPr/>
          <p:nvPr/>
        </p:nvSpPr>
        <p:spPr>
          <a:xfrm>
            <a:off x="7591191" y="3534813"/>
            <a:ext cx="2488223" cy="3725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7591191" y="4891839"/>
            <a:ext cx="2488223" cy="3725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438EBBE-44E5-27C4-8FDC-314138096469}"/>
              </a:ext>
            </a:extLst>
          </p:cNvPr>
          <p:cNvSpPr txBox="1">
            <a:spLocks noChangeArrowheads="1"/>
          </p:cNvSpPr>
          <p:nvPr/>
        </p:nvSpPr>
        <p:spPr bwMode="auto">
          <a:xfrm>
            <a:off x="1949370" y="454612"/>
            <a:ext cx="868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 typeface="Arial" charset="0"/>
              <a:buNone/>
              <a:tabLst/>
              <a:defRPr/>
            </a:pPr>
            <a:r>
              <a:rPr kumimoji="0" lang="en-US" altLang="en-US" sz="3200" b="1" i="0" u="sng" strike="noStrike" kern="0" cap="none" spc="0" normalizeH="0" baseline="0" noProof="0">
                <a:ln>
                  <a:noFill/>
                </a:ln>
                <a:solidFill>
                  <a:schemeClr val="bg2">
                    <a:lumMod val="10000"/>
                  </a:schemeClr>
                </a:solidFill>
                <a:effectLst/>
                <a:uLnTx/>
                <a:uFillTx/>
                <a:latin typeface="Source Sans Pro"/>
                <a:ea typeface="Source Sans Pro"/>
              </a:rPr>
              <a:t>Ohio Heroes Interest Rate Example</a:t>
            </a:r>
          </a:p>
        </p:txBody>
      </p:sp>
      <p:sp>
        <p:nvSpPr>
          <p:cNvPr id="4" name="TextBox 3"/>
          <p:cNvSpPr txBox="1"/>
          <p:nvPr/>
        </p:nvSpPr>
        <p:spPr>
          <a:xfrm>
            <a:off x="10192104" y="3396322"/>
            <a:ext cx="1757779" cy="584775"/>
          </a:xfrm>
          <a:prstGeom prst="rect">
            <a:avLst/>
          </a:prstGeom>
          <a:noFill/>
        </p:spPr>
        <p:txBody>
          <a:bodyPr wrap="square" rtlCol="0">
            <a:spAutoFit/>
          </a:bodyPr>
          <a:lstStyle/>
          <a:p>
            <a:r>
              <a:rPr lang="en-US" sz="3200" b="1"/>
              <a:t>5.5%</a:t>
            </a:r>
          </a:p>
        </p:txBody>
      </p:sp>
      <p:sp>
        <p:nvSpPr>
          <p:cNvPr id="11" name="TextBox 10"/>
          <p:cNvSpPr txBox="1"/>
          <p:nvPr/>
        </p:nvSpPr>
        <p:spPr>
          <a:xfrm>
            <a:off x="10204153" y="4785739"/>
            <a:ext cx="1757779" cy="584775"/>
          </a:xfrm>
          <a:prstGeom prst="rect">
            <a:avLst/>
          </a:prstGeom>
          <a:noFill/>
        </p:spPr>
        <p:txBody>
          <a:bodyPr wrap="square" rtlCol="0">
            <a:spAutoFit/>
          </a:bodyPr>
          <a:lstStyle/>
          <a:p>
            <a:r>
              <a:rPr lang="en-US" sz="3200" b="1"/>
              <a:t>6%</a:t>
            </a:r>
          </a:p>
        </p:txBody>
      </p:sp>
      <p:sp>
        <p:nvSpPr>
          <p:cNvPr id="13" name="TextBox 12"/>
          <p:cNvSpPr txBox="1"/>
          <p:nvPr/>
        </p:nvSpPr>
        <p:spPr>
          <a:xfrm>
            <a:off x="8957750" y="6403388"/>
            <a:ext cx="3595456" cy="369332"/>
          </a:xfrm>
          <a:prstGeom prst="rect">
            <a:avLst/>
          </a:prstGeom>
          <a:noFill/>
        </p:spPr>
        <p:txBody>
          <a:bodyPr wrap="square" rtlCol="0">
            <a:spAutoFit/>
          </a:bodyPr>
          <a:lstStyle/>
          <a:p>
            <a:r>
              <a:rPr lang="en-US">
                <a:solidFill>
                  <a:srgbClr val="000308"/>
                </a:solidFill>
              </a:rPr>
              <a:t>For informational purposes only</a:t>
            </a:r>
          </a:p>
        </p:txBody>
      </p:sp>
      <p:pic>
        <p:nvPicPr>
          <p:cNvPr id="3" name="Picture 2">
            <a:extLst>
              <a:ext uri="{FF2B5EF4-FFF2-40B4-BE49-F238E27FC236}">
                <a16:creationId xmlns:a16="http://schemas.microsoft.com/office/drawing/2014/main" id="{198F372F-C1D8-3F43-F166-B3D8AF4006CB}"/>
              </a:ext>
            </a:extLst>
          </p:cNvPr>
          <p:cNvPicPr>
            <a:picLocks noChangeAspect="1"/>
          </p:cNvPicPr>
          <p:nvPr/>
        </p:nvPicPr>
        <p:blipFill>
          <a:blip r:embed="rId2"/>
          <a:stretch>
            <a:fillRect/>
          </a:stretch>
        </p:blipFill>
        <p:spPr>
          <a:xfrm>
            <a:off x="118175" y="1210652"/>
            <a:ext cx="8436071" cy="4816257"/>
          </a:xfrm>
          <a:prstGeom prst="rect">
            <a:avLst/>
          </a:prstGeom>
        </p:spPr>
      </p:pic>
    </p:spTree>
    <p:extLst>
      <p:ext uri="{BB962C8B-B14F-4D97-AF65-F5344CB8AC3E}">
        <p14:creationId xmlns:p14="http://schemas.microsoft.com/office/powerpoint/2010/main" val="16779095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E0BBB-40EF-FB32-0D2D-F57949CA1A8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B7B7A-CDDA-7C44-B1B0-1F1E45567B3B}" type="slidenum">
              <a:rPr kumimoji="0" lang="en-US" sz="1200" b="1" i="0" u="none" strike="noStrike" kern="1200" cap="none" spc="0" normalizeH="0" baseline="0" noProof="0" smtClean="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1" i="0" u="none" strike="noStrike" kern="1200" cap="none" spc="0" normalizeH="0" baseline="0" noProof="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C6E3876D-2C26-CED9-A99E-79A03F9CA796}"/>
              </a:ext>
            </a:extLst>
          </p:cNvPr>
          <p:cNvSpPr txBox="1"/>
          <p:nvPr/>
        </p:nvSpPr>
        <p:spPr>
          <a:xfrm>
            <a:off x="304800" y="1095375"/>
            <a:ext cx="11506200"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3200" b="0" i="0" u="none" strike="noStrike" kern="1200" cap="none" spc="0" normalizeH="0" baseline="0" noProof="0">
                <a:ln>
                  <a:noFill/>
                </a:ln>
                <a:solidFill>
                  <a:srgbClr val="2A2F36"/>
                </a:solidFill>
                <a:effectLst/>
                <a:uLnTx/>
                <a:uFillTx/>
                <a:latin typeface="Source Sans Pro"/>
                <a:ea typeface="Source Sans Pro"/>
                <a:cs typeface="+mn-cs"/>
              </a:rPr>
              <a:t>Borrowers must have graduated college </a:t>
            </a:r>
            <a:r>
              <a:rPr kumimoji="0" lang="en-US" sz="3200" b="0" i="0" u="sng" strike="noStrike" kern="1200" cap="none" spc="0" normalizeH="0" baseline="0" noProof="0">
                <a:ln>
                  <a:noFill/>
                </a:ln>
                <a:solidFill>
                  <a:srgbClr val="2A2F36"/>
                </a:solidFill>
                <a:effectLst/>
                <a:uLnTx/>
                <a:uFillTx/>
                <a:latin typeface="Source Sans Pro"/>
                <a:ea typeface="Source Sans Pro"/>
                <a:cs typeface="+mn-cs"/>
              </a:rPr>
              <a:t>within the last 18 months </a:t>
            </a:r>
            <a:r>
              <a:rPr kumimoji="0" lang="en-US" sz="3200" b="0" i="0" u="none" strike="noStrike" kern="1200" cap="none" spc="0" normalizeH="0" baseline="0" noProof="0">
                <a:ln>
                  <a:noFill/>
                </a:ln>
                <a:solidFill>
                  <a:srgbClr val="2A2F36"/>
                </a:solidFill>
                <a:effectLst/>
                <a:uLnTx/>
                <a:uFillTx/>
                <a:latin typeface="Source Sans Pro"/>
                <a:ea typeface="Source Sans Pro"/>
                <a:cs typeface="+mn-cs"/>
              </a:rPr>
              <a:t>with an associate’s, bachelor’s, master’s or doctorate degree.  </a:t>
            </a:r>
            <a:endParaRPr kumimoji="0" lang="en-US" sz="1800" b="0" i="0" u="none" strike="noStrike" kern="1200" cap="none" spc="0" normalizeH="0" baseline="0" noProof="0">
              <a:ln>
                <a:noFill/>
              </a:ln>
              <a:solidFill>
                <a:srgbClr val="2A2F36"/>
              </a:solidFill>
              <a:effectLst/>
              <a:uLnTx/>
              <a:uFillTx/>
              <a:latin typeface="Source Sans Pro"/>
              <a:ea typeface="Source Sans Pro"/>
              <a:cs typeface="+mn-cs"/>
            </a:endParaRPr>
          </a:p>
          <a:p>
            <a:pPr marL="347345" marR="0" lvl="0" indent="-347345"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A2F36"/>
              </a:solidFill>
              <a:effectLst/>
              <a:uLnTx/>
              <a:uFillTx/>
              <a:latin typeface="Source Sans Pro"/>
              <a:ea typeface="Source Sans Pro"/>
              <a:cs typeface="+mn-cs"/>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3200" b="0" i="0" u="none" strike="noStrike" kern="1200" cap="none" spc="0" normalizeH="0" baseline="0" noProof="0">
                <a:ln>
                  <a:noFill/>
                </a:ln>
                <a:solidFill>
                  <a:srgbClr val="2A2F36"/>
                </a:solidFill>
                <a:effectLst/>
                <a:uLnTx/>
                <a:uFillTx/>
                <a:latin typeface="Source Sans Pro"/>
                <a:ea typeface="Source Sans Pro"/>
                <a:cs typeface="Arial"/>
              </a:rPr>
              <a:t>If the buyer stays within Ohio for the first 5 years, they </a:t>
            </a:r>
            <a:r>
              <a:rPr kumimoji="0" lang="en-US" sz="3200" b="0" i="0" u="sng" strike="noStrike" kern="1200" cap="none" spc="0" normalizeH="0" baseline="0" noProof="0">
                <a:ln>
                  <a:noFill/>
                </a:ln>
                <a:solidFill>
                  <a:srgbClr val="2A2F36"/>
                </a:solidFill>
                <a:effectLst/>
                <a:uLnTx/>
                <a:uFillTx/>
                <a:latin typeface="Source Sans Pro"/>
                <a:ea typeface="Source Sans Pro"/>
                <a:cs typeface="Arial"/>
              </a:rPr>
              <a:t>don’</a:t>
            </a:r>
            <a:r>
              <a:rPr kumimoji="0" lang="en-US" sz="3200" b="0" i="0" u="none" strike="noStrike" kern="1200" cap="none" spc="0" normalizeH="0" baseline="0" noProof="0">
                <a:ln>
                  <a:noFill/>
                </a:ln>
                <a:solidFill>
                  <a:srgbClr val="2A2F36"/>
                </a:solidFill>
                <a:effectLst/>
                <a:uLnTx/>
                <a:uFillTx/>
                <a:latin typeface="Source Sans Pro"/>
                <a:ea typeface="Source Sans Pro"/>
                <a:cs typeface="Arial"/>
              </a:rPr>
              <a:t>t have to pay back the down payment assistance, even if they sell or refinance the property. </a:t>
            </a:r>
            <a:endParaRPr kumimoji="0" lang="en-US" sz="1800" b="0" i="0" u="none" strike="noStrike" kern="1200" cap="none" spc="0" normalizeH="0" baseline="0" noProof="0">
              <a:ln>
                <a:noFill/>
              </a:ln>
              <a:solidFill>
                <a:srgbClr val="2A2F36"/>
              </a:solidFill>
              <a:effectLst/>
              <a:uLnTx/>
              <a:uFillTx/>
              <a:latin typeface="Source Sans Pro"/>
              <a:ea typeface="Source Sans Pro"/>
              <a:cs typeface="+mn-cs"/>
            </a:endParaRPr>
          </a:p>
          <a:p>
            <a:pPr marL="347345" marR="0" lvl="0" indent="-347345"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A2F36"/>
              </a:solidFill>
              <a:effectLst/>
              <a:uLnTx/>
              <a:uFillTx/>
              <a:latin typeface="Source Sans 3"/>
              <a:ea typeface="+mn-ea"/>
              <a:cs typeface="+mn-cs"/>
            </a:endParaRPr>
          </a:p>
        </p:txBody>
      </p:sp>
      <p:pic>
        <p:nvPicPr>
          <p:cNvPr id="3" name="Picture 2">
            <a:extLst>
              <a:ext uri="{FF2B5EF4-FFF2-40B4-BE49-F238E27FC236}">
                <a16:creationId xmlns:a16="http://schemas.microsoft.com/office/drawing/2014/main" id="{455E3342-9E4D-7BD2-2271-4E00D64FB07B}"/>
              </a:ext>
            </a:extLst>
          </p:cNvPr>
          <p:cNvPicPr>
            <a:picLocks noChangeAspect="1"/>
          </p:cNvPicPr>
          <p:nvPr/>
        </p:nvPicPr>
        <p:blipFill>
          <a:blip r:embed="rId2"/>
          <a:stretch>
            <a:fillRect/>
          </a:stretch>
        </p:blipFill>
        <p:spPr>
          <a:xfrm>
            <a:off x="3043238" y="4852988"/>
            <a:ext cx="2476500" cy="1724025"/>
          </a:xfrm>
          <a:prstGeom prst="rect">
            <a:avLst/>
          </a:prstGeom>
        </p:spPr>
      </p:pic>
      <p:pic>
        <p:nvPicPr>
          <p:cNvPr id="5" name="Picture 4">
            <a:extLst>
              <a:ext uri="{FF2B5EF4-FFF2-40B4-BE49-F238E27FC236}">
                <a16:creationId xmlns:a16="http://schemas.microsoft.com/office/drawing/2014/main" id="{8EB7F036-1597-DB04-D51C-9E281490387A}"/>
              </a:ext>
            </a:extLst>
          </p:cNvPr>
          <p:cNvPicPr>
            <a:picLocks noChangeAspect="1"/>
          </p:cNvPicPr>
          <p:nvPr/>
        </p:nvPicPr>
        <p:blipFill>
          <a:blip r:embed="rId3"/>
          <a:stretch>
            <a:fillRect/>
          </a:stretch>
        </p:blipFill>
        <p:spPr>
          <a:xfrm>
            <a:off x="6543675" y="4729163"/>
            <a:ext cx="1371600" cy="1971675"/>
          </a:xfrm>
          <a:prstGeom prst="rect">
            <a:avLst/>
          </a:prstGeom>
        </p:spPr>
      </p:pic>
      <p:sp>
        <p:nvSpPr>
          <p:cNvPr id="6" name="TextBox 5">
            <a:extLst>
              <a:ext uri="{FF2B5EF4-FFF2-40B4-BE49-F238E27FC236}">
                <a16:creationId xmlns:a16="http://schemas.microsoft.com/office/drawing/2014/main" id="{B5944E2B-75BC-7E5B-B258-8E046321E9E8}"/>
              </a:ext>
            </a:extLst>
          </p:cNvPr>
          <p:cNvSpPr txBox="1"/>
          <p:nvPr/>
        </p:nvSpPr>
        <p:spPr>
          <a:xfrm>
            <a:off x="2652713" y="438150"/>
            <a:ext cx="688566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a:ln>
                  <a:noFill/>
                </a:ln>
                <a:solidFill>
                  <a:srgbClr val="000000"/>
                </a:solidFill>
                <a:effectLst/>
                <a:uLnTx/>
                <a:uFillTx/>
                <a:latin typeface="Source Sans Pro"/>
                <a:ea typeface="ＭＳ Ｐゴシック"/>
                <a:cs typeface="+mn-cs"/>
              </a:rPr>
              <a:t>Grants for Grads</a:t>
            </a:r>
          </a:p>
        </p:txBody>
      </p:sp>
    </p:spTree>
    <p:extLst>
      <p:ext uri="{BB962C8B-B14F-4D97-AF65-F5344CB8AC3E}">
        <p14:creationId xmlns:p14="http://schemas.microsoft.com/office/powerpoint/2010/main" val="40145642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7FBB0-16B4-8EF5-9933-DD2069D5062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AA55A0-C439-9426-3E72-68ED1282A82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B7B7A-CDDA-7C44-B1B0-1F1E45567B3B}" type="slidenum">
              <a:rPr kumimoji="0" lang="en-US" sz="1200" b="1" i="0" u="none" strike="noStrike" kern="1200" cap="none" spc="0" normalizeH="0" baseline="0" noProof="0" smtClean="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1" i="0" u="none" strike="noStrike" kern="1200" cap="none" spc="0" normalizeH="0" baseline="0" noProof="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FF83FEFC-C4C9-3508-03F5-8D9A9C7EC15F}"/>
              </a:ext>
            </a:extLst>
          </p:cNvPr>
          <p:cNvSpPr txBox="1"/>
          <p:nvPr/>
        </p:nvSpPr>
        <p:spPr>
          <a:xfrm>
            <a:off x="412688" y="726460"/>
            <a:ext cx="11398312"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a:ln>
                  <a:noFill/>
                </a:ln>
                <a:solidFill>
                  <a:srgbClr val="2A2F36"/>
                </a:solidFill>
                <a:effectLst/>
                <a:uLnTx/>
                <a:uFillTx/>
                <a:latin typeface="Source Sans 3"/>
                <a:ea typeface="Source Sans Pro"/>
                <a:cs typeface="+mn-cs"/>
              </a:rPr>
              <a:t>OHFA Grants for Grads Assistance Offered</a:t>
            </a:r>
          </a:p>
        </p:txBody>
      </p:sp>
      <p:graphicFrame>
        <p:nvGraphicFramePr>
          <p:cNvPr id="6" name="Diagram 5">
            <a:extLst>
              <a:ext uri="{FF2B5EF4-FFF2-40B4-BE49-F238E27FC236}">
                <a16:creationId xmlns:a16="http://schemas.microsoft.com/office/drawing/2014/main" id="{02788DD9-A01C-4402-44FE-167AD48207BF}"/>
              </a:ext>
            </a:extLst>
          </p:cNvPr>
          <p:cNvGraphicFramePr/>
          <p:nvPr/>
        </p:nvGraphicFramePr>
        <p:xfrm>
          <a:off x="2293309" y="1474582"/>
          <a:ext cx="7605381" cy="4090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77608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E0BBB-40EF-FB32-0D2D-F57949CA1A8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B7B7A-CDDA-7C44-B1B0-1F1E45567B3B}" type="slidenum">
              <a:rPr kumimoji="0" lang="en-US" sz="1200" b="1" i="0" u="none" strike="noStrike" kern="1200" cap="none" spc="0" normalizeH="0" baseline="0" noProof="0" smtClean="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1" i="0" u="none" strike="noStrike" kern="1200" cap="none" spc="0" normalizeH="0" baseline="0" noProof="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E5F5F9C5-56BC-0E78-282A-4F87131EADEC}"/>
              </a:ext>
            </a:extLst>
          </p:cNvPr>
          <p:cNvSpPr txBox="1"/>
          <p:nvPr/>
        </p:nvSpPr>
        <p:spPr>
          <a:xfrm>
            <a:off x="1200150" y="514350"/>
            <a:ext cx="97917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a:ln>
                  <a:noFill/>
                </a:ln>
                <a:solidFill>
                  <a:srgbClr val="000000"/>
                </a:solidFill>
                <a:effectLst/>
                <a:uLnTx/>
                <a:uFillTx/>
                <a:latin typeface="Source Sans Pro" panose="020B0604020202020204" charset="0"/>
                <a:ea typeface="ＭＳ Ｐゴシック"/>
                <a:cs typeface="+mn-cs"/>
              </a:rPr>
              <a:t>Grants for Grads Repayment Requirements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a:ln>
                  <a:noFill/>
                </a:ln>
                <a:solidFill>
                  <a:srgbClr val="000000"/>
                </a:solidFill>
                <a:effectLst/>
                <a:uLnTx/>
                <a:uFillTx/>
                <a:latin typeface="Source Sans Pro" panose="020B0604020202020204" charset="0"/>
                <a:ea typeface="ＭＳ Ｐゴシック"/>
                <a:cs typeface="+mn-cs"/>
              </a:rPr>
              <a:t>Only if Moving Out of Ohio</a:t>
            </a:r>
          </a:p>
        </p:txBody>
      </p:sp>
      <p:graphicFrame>
        <p:nvGraphicFramePr>
          <p:cNvPr id="5" name="Table 4">
            <a:extLst>
              <a:ext uri="{FF2B5EF4-FFF2-40B4-BE49-F238E27FC236}">
                <a16:creationId xmlns:a16="http://schemas.microsoft.com/office/drawing/2014/main" id="{3FDB13D5-173F-2F34-0321-926F7FDB8D96}"/>
              </a:ext>
            </a:extLst>
          </p:cNvPr>
          <p:cNvGraphicFramePr>
            <a:graphicFrameLocks noGrp="1"/>
          </p:cNvGraphicFramePr>
          <p:nvPr/>
        </p:nvGraphicFramePr>
        <p:xfrm>
          <a:off x="2734600" y="1814830"/>
          <a:ext cx="6722800" cy="4541520"/>
        </p:xfrm>
        <a:graphic>
          <a:graphicData uri="http://schemas.openxmlformats.org/drawingml/2006/table">
            <a:tbl>
              <a:tblPr firstRow="1" bandRow="1">
                <a:tableStyleId>{5C22544A-7EE6-4342-B048-85BDC9FD1C3A}</a:tableStyleId>
              </a:tblPr>
              <a:tblGrid>
                <a:gridCol w="3361400">
                  <a:extLst>
                    <a:ext uri="{9D8B030D-6E8A-4147-A177-3AD203B41FA5}">
                      <a16:colId xmlns:a16="http://schemas.microsoft.com/office/drawing/2014/main" val="3198567819"/>
                    </a:ext>
                  </a:extLst>
                </a:gridCol>
                <a:gridCol w="3361400">
                  <a:extLst>
                    <a:ext uri="{9D8B030D-6E8A-4147-A177-3AD203B41FA5}">
                      <a16:colId xmlns:a16="http://schemas.microsoft.com/office/drawing/2014/main" val="76566824"/>
                    </a:ext>
                  </a:extLst>
                </a:gridCol>
              </a:tblGrid>
              <a:tr h="1062860">
                <a:tc>
                  <a:txBody>
                    <a:bodyPr/>
                    <a:lstStyle/>
                    <a:p>
                      <a:pPr marL="0" algn="ctr" rtl="0" eaLnBrk="1" fontAlgn="t" latinLnBrk="0" hangingPunct="1"/>
                      <a:r>
                        <a:rPr lang="en-US" sz="3200" b="1" i="0" u="none" strike="noStrike" kern="1200">
                          <a:solidFill>
                            <a:srgbClr val="FFFFFF"/>
                          </a:solidFill>
                          <a:effectLst/>
                          <a:latin typeface="Source Sans Pro"/>
                          <a:cs typeface="Arial"/>
                        </a:rPr>
                        <a:t>Time Resided in Home</a:t>
                      </a:r>
                      <a:endParaRPr lang="en-US" sz="1800" b="0" i="0" u="none" strike="noStrike">
                        <a:effectLst/>
                        <a:latin typeface="Source Sans Pro"/>
                        <a:cs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5185"/>
                    </a:solidFill>
                  </a:tcPr>
                </a:tc>
                <a:tc>
                  <a:txBody>
                    <a:bodyPr/>
                    <a:lstStyle/>
                    <a:p>
                      <a:pPr marL="0" algn="ctr" rtl="0" eaLnBrk="1" fontAlgn="t" latinLnBrk="0" hangingPunct="1"/>
                      <a:r>
                        <a:rPr lang="en-US" sz="3200" b="1" i="0" u="none" strike="noStrike" kern="1200">
                          <a:solidFill>
                            <a:srgbClr val="FFFFFF"/>
                          </a:solidFill>
                          <a:effectLst/>
                          <a:latin typeface="Source Sans Pro"/>
                          <a:cs typeface="Arial"/>
                        </a:rPr>
                        <a:t>Amount of Grant Owed to OHFA</a:t>
                      </a:r>
                      <a:endParaRPr lang="en-US" sz="1800" b="0" i="0" u="none" strike="noStrike">
                        <a:effectLst/>
                        <a:latin typeface="Source Sans Pro"/>
                        <a:cs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5185"/>
                    </a:solidFill>
                  </a:tcPr>
                </a:tc>
                <a:extLst>
                  <a:ext uri="{0D108BD9-81ED-4DB2-BD59-A6C34878D82A}">
                    <a16:rowId xmlns:a16="http://schemas.microsoft.com/office/drawing/2014/main" val="1002728779"/>
                  </a:ext>
                </a:extLst>
              </a:tr>
              <a:tr h="577003">
                <a:tc>
                  <a:txBody>
                    <a:bodyPr/>
                    <a:lstStyle/>
                    <a:p>
                      <a:pPr marL="0" algn="l" rtl="0" eaLnBrk="1" fontAlgn="t" latinLnBrk="0" hangingPunct="1"/>
                      <a:r>
                        <a:rPr lang="en-US" sz="3200" b="1" i="0" u="none" strike="noStrike" kern="1200">
                          <a:solidFill>
                            <a:srgbClr val="005185"/>
                          </a:solidFill>
                          <a:effectLst/>
                          <a:latin typeface="Source Sans Pro" panose="020B0604020202020204" charset="0"/>
                          <a:cs typeface="Arial"/>
                        </a:rPr>
                        <a:t>Less than 1 year</a:t>
                      </a:r>
                      <a:endParaRPr lang="en-US" sz="1800" b="0" i="0" u="none" strike="noStrike">
                        <a:effectLst/>
                        <a:latin typeface="Source Sans Pro" panose="020B0604020202020204" charset="0"/>
                        <a:cs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0D9"/>
                    </a:solidFill>
                  </a:tcPr>
                </a:tc>
                <a:tc>
                  <a:txBody>
                    <a:bodyPr/>
                    <a:lstStyle/>
                    <a:p>
                      <a:pPr marL="0" algn="l" rtl="0" eaLnBrk="1" fontAlgn="t" latinLnBrk="0" hangingPunct="1"/>
                      <a:r>
                        <a:rPr lang="en-US" sz="3200" b="1" i="0" u="none" strike="noStrike" kern="1200">
                          <a:solidFill>
                            <a:srgbClr val="005185"/>
                          </a:solidFill>
                          <a:effectLst/>
                          <a:latin typeface="Source Sans Pro" panose="020B0604020202020204" charset="0"/>
                          <a:cs typeface="Arial"/>
                        </a:rPr>
                        <a:t>100%</a:t>
                      </a:r>
                      <a:endParaRPr lang="en-US" sz="1800" b="0" i="0" u="none" strike="noStrike">
                        <a:effectLst/>
                        <a:latin typeface="Source Sans Pro" panose="020B0604020202020204" charset="0"/>
                        <a:cs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0D9"/>
                    </a:solidFill>
                  </a:tcPr>
                </a:tc>
                <a:extLst>
                  <a:ext uri="{0D108BD9-81ED-4DB2-BD59-A6C34878D82A}">
                    <a16:rowId xmlns:a16="http://schemas.microsoft.com/office/drawing/2014/main" val="119760727"/>
                  </a:ext>
                </a:extLst>
              </a:tr>
              <a:tr h="577003">
                <a:tc>
                  <a:txBody>
                    <a:bodyPr/>
                    <a:lstStyle/>
                    <a:p>
                      <a:pPr marL="0" algn="l" rtl="0" eaLnBrk="1" fontAlgn="t" latinLnBrk="0" hangingPunct="1"/>
                      <a:r>
                        <a:rPr lang="en-US" sz="3200" b="1" i="0" u="none" strike="noStrike" kern="1200">
                          <a:solidFill>
                            <a:srgbClr val="005185"/>
                          </a:solidFill>
                          <a:effectLst/>
                          <a:latin typeface="Source Sans Pro" panose="020B0604020202020204" charset="0"/>
                          <a:cs typeface="Arial"/>
                        </a:rPr>
                        <a:t>1 year to 2 years</a:t>
                      </a:r>
                      <a:endParaRPr lang="en-US" sz="1800" b="0" i="0" u="none" strike="noStrike">
                        <a:effectLst/>
                        <a:latin typeface="Source Sans Pro" panose="020B0604020202020204" charset="0"/>
                        <a:cs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9ED"/>
                    </a:solidFill>
                  </a:tcPr>
                </a:tc>
                <a:tc>
                  <a:txBody>
                    <a:bodyPr/>
                    <a:lstStyle/>
                    <a:p>
                      <a:pPr marL="0" algn="l" rtl="0" eaLnBrk="1" fontAlgn="t" latinLnBrk="0" hangingPunct="1"/>
                      <a:r>
                        <a:rPr lang="en-US" sz="3200" b="1" i="0" u="none" strike="noStrike" kern="1200">
                          <a:solidFill>
                            <a:srgbClr val="005185"/>
                          </a:solidFill>
                          <a:effectLst/>
                          <a:latin typeface="Source Sans Pro" panose="020B0604020202020204" charset="0"/>
                          <a:cs typeface="Arial"/>
                        </a:rPr>
                        <a:t>80%</a:t>
                      </a:r>
                      <a:endParaRPr lang="en-US" sz="1800" b="0" i="0" u="none" strike="noStrike">
                        <a:effectLst/>
                        <a:latin typeface="Source Sans Pro" panose="020B0604020202020204" charset="0"/>
                        <a:cs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9ED"/>
                    </a:solidFill>
                  </a:tcPr>
                </a:tc>
                <a:extLst>
                  <a:ext uri="{0D108BD9-81ED-4DB2-BD59-A6C34878D82A}">
                    <a16:rowId xmlns:a16="http://schemas.microsoft.com/office/drawing/2014/main" val="3701361562"/>
                  </a:ext>
                </a:extLst>
              </a:tr>
              <a:tr h="577003">
                <a:tc>
                  <a:txBody>
                    <a:bodyPr/>
                    <a:lstStyle/>
                    <a:p>
                      <a:pPr marL="0" algn="l" rtl="0" eaLnBrk="1" fontAlgn="t" latinLnBrk="0" hangingPunct="1"/>
                      <a:r>
                        <a:rPr lang="en-US" sz="3200" b="1" i="0" u="none" strike="noStrike" kern="1200">
                          <a:solidFill>
                            <a:srgbClr val="005185"/>
                          </a:solidFill>
                          <a:effectLst/>
                          <a:latin typeface="Source Sans Pro" panose="020B0604020202020204" charset="0"/>
                          <a:cs typeface="Arial"/>
                        </a:rPr>
                        <a:t>2 years to 3 years</a:t>
                      </a:r>
                      <a:endParaRPr lang="en-US" sz="1800" b="0" i="0" u="none" strike="noStrike">
                        <a:effectLst/>
                        <a:latin typeface="Source Sans Pro" panose="020B0604020202020204" charset="0"/>
                        <a:cs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0D9"/>
                    </a:solidFill>
                  </a:tcPr>
                </a:tc>
                <a:tc>
                  <a:txBody>
                    <a:bodyPr/>
                    <a:lstStyle/>
                    <a:p>
                      <a:pPr marL="0" algn="l" rtl="0" eaLnBrk="1" fontAlgn="t" latinLnBrk="0" hangingPunct="1"/>
                      <a:r>
                        <a:rPr lang="en-US" sz="3200" b="1" i="0" u="none" strike="noStrike" kern="1200">
                          <a:solidFill>
                            <a:srgbClr val="005185"/>
                          </a:solidFill>
                          <a:effectLst/>
                          <a:latin typeface="Source Sans Pro" panose="020B0604020202020204" charset="0"/>
                          <a:cs typeface="Arial"/>
                        </a:rPr>
                        <a:t>60%</a:t>
                      </a:r>
                      <a:endParaRPr lang="en-US" sz="1800" b="0" i="0" u="none" strike="noStrike">
                        <a:effectLst/>
                        <a:latin typeface="Source Sans Pro" panose="020B0604020202020204" charset="0"/>
                        <a:cs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0D9"/>
                    </a:solidFill>
                  </a:tcPr>
                </a:tc>
                <a:extLst>
                  <a:ext uri="{0D108BD9-81ED-4DB2-BD59-A6C34878D82A}">
                    <a16:rowId xmlns:a16="http://schemas.microsoft.com/office/drawing/2014/main" val="1571174916"/>
                  </a:ext>
                </a:extLst>
              </a:tr>
              <a:tr h="577003">
                <a:tc>
                  <a:txBody>
                    <a:bodyPr/>
                    <a:lstStyle/>
                    <a:p>
                      <a:pPr marL="0" algn="l" rtl="0" eaLnBrk="1" fontAlgn="t" latinLnBrk="0" hangingPunct="1"/>
                      <a:r>
                        <a:rPr lang="en-US" sz="3200" b="1" i="0" u="none" strike="noStrike" kern="1200">
                          <a:solidFill>
                            <a:srgbClr val="005185"/>
                          </a:solidFill>
                          <a:effectLst/>
                          <a:latin typeface="Source Sans Pro" panose="020B0604020202020204" charset="0"/>
                          <a:cs typeface="Arial"/>
                        </a:rPr>
                        <a:t>3 years to 4 years</a:t>
                      </a:r>
                      <a:endParaRPr lang="en-US" sz="1800" b="0" i="0" u="none" strike="noStrike">
                        <a:effectLst/>
                        <a:latin typeface="Source Sans Pro" panose="020B0604020202020204" charset="0"/>
                        <a:cs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9ED"/>
                    </a:solidFill>
                  </a:tcPr>
                </a:tc>
                <a:tc>
                  <a:txBody>
                    <a:bodyPr/>
                    <a:lstStyle/>
                    <a:p>
                      <a:pPr marL="0" algn="l" rtl="0" eaLnBrk="1" fontAlgn="t" latinLnBrk="0" hangingPunct="1"/>
                      <a:r>
                        <a:rPr lang="en-US" sz="3200" b="1" i="0" u="none" strike="noStrike" kern="1200">
                          <a:solidFill>
                            <a:srgbClr val="005185"/>
                          </a:solidFill>
                          <a:effectLst/>
                          <a:latin typeface="Source Sans Pro" panose="020B0604020202020204" charset="0"/>
                          <a:cs typeface="Arial"/>
                        </a:rPr>
                        <a:t>40%</a:t>
                      </a:r>
                      <a:endParaRPr lang="en-US" sz="1800" b="0" i="0" u="none" strike="noStrike">
                        <a:effectLst/>
                        <a:latin typeface="Source Sans Pro" panose="020B0604020202020204" charset="0"/>
                        <a:cs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9ED"/>
                    </a:solidFill>
                  </a:tcPr>
                </a:tc>
                <a:extLst>
                  <a:ext uri="{0D108BD9-81ED-4DB2-BD59-A6C34878D82A}">
                    <a16:rowId xmlns:a16="http://schemas.microsoft.com/office/drawing/2014/main" val="1401514727"/>
                  </a:ext>
                </a:extLst>
              </a:tr>
              <a:tr h="577003">
                <a:tc>
                  <a:txBody>
                    <a:bodyPr/>
                    <a:lstStyle/>
                    <a:p>
                      <a:pPr marL="0" algn="l" rtl="0" eaLnBrk="1" fontAlgn="t" latinLnBrk="0" hangingPunct="1"/>
                      <a:r>
                        <a:rPr lang="en-US" sz="3200" b="1" i="0" u="none" strike="noStrike" kern="1200">
                          <a:solidFill>
                            <a:srgbClr val="005185"/>
                          </a:solidFill>
                          <a:effectLst/>
                          <a:latin typeface="Source Sans Pro" panose="020B0604020202020204" charset="0"/>
                          <a:cs typeface="Arial"/>
                        </a:rPr>
                        <a:t>4 years to 5 years</a:t>
                      </a:r>
                      <a:endParaRPr lang="en-US" sz="1800" b="0" i="0" u="none" strike="noStrike">
                        <a:effectLst/>
                        <a:latin typeface="Source Sans Pro" panose="020B0604020202020204" charset="0"/>
                        <a:cs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0D9"/>
                    </a:solidFill>
                  </a:tcPr>
                </a:tc>
                <a:tc>
                  <a:txBody>
                    <a:bodyPr/>
                    <a:lstStyle/>
                    <a:p>
                      <a:pPr marL="0" algn="l" rtl="0" eaLnBrk="1" fontAlgn="t" latinLnBrk="0" hangingPunct="1"/>
                      <a:r>
                        <a:rPr lang="en-US" sz="3200" b="1" i="0" u="none" strike="noStrike" kern="1200">
                          <a:solidFill>
                            <a:srgbClr val="005185"/>
                          </a:solidFill>
                          <a:effectLst/>
                          <a:latin typeface="Source Sans Pro" panose="020B0604020202020204" charset="0"/>
                          <a:cs typeface="Arial"/>
                        </a:rPr>
                        <a:t>20%</a:t>
                      </a:r>
                      <a:endParaRPr lang="en-US" sz="1800" b="0" i="0" u="none" strike="noStrike">
                        <a:effectLst/>
                        <a:latin typeface="Source Sans Pro" panose="020B0604020202020204" charset="0"/>
                        <a:cs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0D9"/>
                    </a:solidFill>
                  </a:tcPr>
                </a:tc>
                <a:extLst>
                  <a:ext uri="{0D108BD9-81ED-4DB2-BD59-A6C34878D82A}">
                    <a16:rowId xmlns:a16="http://schemas.microsoft.com/office/drawing/2014/main" val="138460343"/>
                  </a:ext>
                </a:extLst>
              </a:tr>
              <a:tr h="577003">
                <a:tc>
                  <a:txBody>
                    <a:bodyPr/>
                    <a:lstStyle/>
                    <a:p>
                      <a:pPr marL="0" algn="l" rtl="0" eaLnBrk="1" fontAlgn="t" latinLnBrk="0" hangingPunct="1"/>
                      <a:r>
                        <a:rPr lang="en-US" sz="3200" b="1" i="0" u="none" strike="noStrike" kern="1200">
                          <a:solidFill>
                            <a:srgbClr val="005185"/>
                          </a:solidFill>
                          <a:effectLst/>
                          <a:latin typeface="Source Sans Pro" panose="020B0604020202020204" charset="0"/>
                          <a:cs typeface="Arial"/>
                        </a:rPr>
                        <a:t>5 years or more</a:t>
                      </a:r>
                      <a:endParaRPr lang="en-US" sz="1800" b="0" i="0" u="none" strike="noStrike">
                        <a:effectLst/>
                        <a:latin typeface="Source Sans Pro" panose="020B0604020202020204" charset="0"/>
                        <a:cs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9ED"/>
                    </a:solidFill>
                  </a:tcPr>
                </a:tc>
                <a:tc>
                  <a:txBody>
                    <a:bodyPr/>
                    <a:lstStyle/>
                    <a:p>
                      <a:pPr marL="0" algn="l" rtl="0" eaLnBrk="1" fontAlgn="t" latinLnBrk="0" hangingPunct="1"/>
                      <a:r>
                        <a:rPr lang="en-US" sz="3200" b="1" i="0" u="none" strike="noStrike" kern="1200">
                          <a:solidFill>
                            <a:srgbClr val="005185"/>
                          </a:solidFill>
                          <a:effectLst/>
                          <a:latin typeface="Source Sans Pro" panose="020B0604020202020204" charset="0"/>
                          <a:cs typeface="Arial"/>
                        </a:rPr>
                        <a:t>0%</a:t>
                      </a:r>
                      <a:endParaRPr lang="en-US" sz="1800" b="0" i="0" u="none" strike="noStrike">
                        <a:effectLst/>
                        <a:latin typeface="Source Sans Pro" panose="020B0604020202020204" charset="0"/>
                        <a:cs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9ED"/>
                    </a:solidFill>
                  </a:tcPr>
                </a:tc>
                <a:extLst>
                  <a:ext uri="{0D108BD9-81ED-4DB2-BD59-A6C34878D82A}">
                    <a16:rowId xmlns:a16="http://schemas.microsoft.com/office/drawing/2014/main" val="2124959641"/>
                  </a:ext>
                </a:extLst>
              </a:tr>
            </a:tbl>
          </a:graphicData>
        </a:graphic>
      </p:graphicFrame>
    </p:spTree>
    <p:extLst>
      <p:ext uri="{BB962C8B-B14F-4D97-AF65-F5344CB8AC3E}">
        <p14:creationId xmlns:p14="http://schemas.microsoft.com/office/powerpoint/2010/main" val="1774984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E0BBB-40EF-FB32-0D2D-F57949CA1A8D}"/>
              </a:ext>
            </a:extLst>
          </p:cNvPr>
          <p:cNvSpPr>
            <a:spLocks noGrp="1"/>
          </p:cNvSpPr>
          <p:nvPr>
            <p:ph type="sldNum" sz="quarter" idx="11"/>
          </p:nvPr>
        </p:nvSpPr>
        <p:spPr/>
        <p:txBody>
          <a:bodyPr/>
          <a:lstStyle/>
          <a:p>
            <a:fld id="{383B7B7A-CDDA-7C44-B1B0-1F1E45567B3B}" type="slidenum">
              <a:rPr lang="en-US" smtClean="0"/>
              <a:pPr/>
              <a:t>117</a:t>
            </a:fld>
            <a:endParaRPr lang="en-US"/>
          </a:p>
        </p:txBody>
      </p:sp>
      <p:sp>
        <p:nvSpPr>
          <p:cNvPr id="4" name="TextBox 3">
            <a:extLst>
              <a:ext uri="{FF2B5EF4-FFF2-40B4-BE49-F238E27FC236}">
                <a16:creationId xmlns:a16="http://schemas.microsoft.com/office/drawing/2014/main" id="{223D0559-0EAF-E52A-B7E6-6C3AC49F8DBA}"/>
              </a:ext>
            </a:extLst>
          </p:cNvPr>
          <p:cNvSpPr txBox="1">
            <a:spLocks noChangeArrowheads="1"/>
          </p:cNvSpPr>
          <p:nvPr/>
        </p:nvSpPr>
        <p:spPr bwMode="auto">
          <a:xfrm>
            <a:off x="1949370" y="419101"/>
            <a:ext cx="868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 typeface="Arial" charset="0"/>
              <a:buNone/>
              <a:tabLst/>
              <a:defRPr/>
            </a:pPr>
            <a:r>
              <a:rPr lang="en-US" altLang="en-US" sz="3200" b="1" u="sng" kern="0">
                <a:solidFill>
                  <a:srgbClr val="000000"/>
                </a:solidFill>
                <a:latin typeface="Source Sans Pro"/>
                <a:ea typeface="Source Sans Pro"/>
              </a:rPr>
              <a:t>FHA</a:t>
            </a:r>
            <a:r>
              <a:rPr kumimoji="0" lang="en-US" altLang="en-US" sz="3200" b="1" i="0" u="sng" strike="noStrike" kern="0" cap="none" spc="0" normalizeH="0" baseline="0" noProof="0">
                <a:ln>
                  <a:noFill/>
                </a:ln>
                <a:solidFill>
                  <a:srgbClr val="000000"/>
                </a:solidFill>
                <a:effectLst/>
                <a:uLnTx/>
                <a:uFillTx/>
                <a:latin typeface="Source Sans Pro"/>
                <a:ea typeface="Source Sans Pro"/>
              </a:rPr>
              <a:t> Loan (</a:t>
            </a:r>
            <a:r>
              <a:rPr lang="en-US" altLang="en-US" sz="3200" b="1" u="sng" kern="0">
                <a:solidFill>
                  <a:srgbClr val="000000"/>
                </a:solidFill>
                <a:latin typeface="Source Sans Pro"/>
                <a:ea typeface="Source Sans Pro"/>
              </a:rPr>
              <a:t>3.5%</a:t>
            </a:r>
            <a:r>
              <a:rPr kumimoji="0" lang="en-US" altLang="en-US" sz="3200" b="1" i="0" u="sng" strike="noStrike" kern="0" cap="none" spc="0" normalizeH="0" baseline="0" noProof="0">
                <a:ln>
                  <a:noFill/>
                </a:ln>
                <a:solidFill>
                  <a:srgbClr val="000000"/>
                </a:solidFill>
                <a:effectLst/>
                <a:uLnTx/>
                <a:uFillTx/>
                <a:latin typeface="Source Sans Pro"/>
                <a:ea typeface="Source Sans Pro"/>
              </a:rPr>
              <a:t> DP Requirement)</a:t>
            </a:r>
            <a:endParaRPr lang="en-US" altLang="en-US" sz="3200" b="1" i="0" u="sng" strike="noStrike" kern="0" cap="none" spc="0" normalizeH="0" baseline="0" noProof="0">
              <a:ln>
                <a:noFill/>
              </a:ln>
              <a:solidFill>
                <a:srgbClr val="000000"/>
              </a:solidFill>
              <a:effectLst/>
              <a:uLnTx/>
              <a:uFillTx/>
              <a:latin typeface="Source Sans Pro"/>
              <a:ea typeface="Source Sans Pro"/>
            </a:endParaRPr>
          </a:p>
        </p:txBody>
      </p:sp>
      <p:sp>
        <p:nvSpPr>
          <p:cNvPr id="5" name="TextBox 4">
            <a:extLst>
              <a:ext uri="{FF2B5EF4-FFF2-40B4-BE49-F238E27FC236}">
                <a16:creationId xmlns:a16="http://schemas.microsoft.com/office/drawing/2014/main" id="{7174BD6C-5888-496B-B2B3-B82943D87D09}"/>
              </a:ext>
            </a:extLst>
          </p:cNvPr>
          <p:cNvSpPr txBox="1"/>
          <p:nvPr/>
        </p:nvSpPr>
        <p:spPr>
          <a:xfrm>
            <a:off x="790575" y="1104900"/>
            <a:ext cx="1127760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2">
                    <a:lumMod val="10000"/>
                  </a:schemeClr>
                </a:solidFill>
                <a:latin typeface="Source Sans Pro"/>
                <a:ea typeface="Source Sans Pro"/>
              </a:rPr>
              <a:t>Purchase Price </a:t>
            </a:r>
            <a:r>
              <a:rPr lang="en-US" sz="3200" b="1">
                <a:solidFill>
                  <a:srgbClr val="2A2F36"/>
                </a:solidFill>
                <a:latin typeface="Source Sans Pro"/>
                <a:ea typeface="Source Sans Pro"/>
              </a:rPr>
              <a:t>                                                                          </a:t>
            </a:r>
            <a:r>
              <a:rPr lang="en-US" sz="3200" b="1">
                <a:solidFill>
                  <a:schemeClr val="accent1"/>
                </a:solidFill>
                <a:latin typeface="Source Sans Pro"/>
                <a:ea typeface="Source Sans Pro"/>
              </a:rPr>
              <a:t>$200,000</a:t>
            </a:r>
          </a:p>
          <a:p>
            <a:r>
              <a:rPr lang="en-US" sz="3200" b="1">
                <a:solidFill>
                  <a:schemeClr val="bg2">
                    <a:lumMod val="10000"/>
                  </a:schemeClr>
                </a:solidFill>
                <a:latin typeface="Source Sans Pro"/>
                <a:ea typeface="Source Sans Pro"/>
              </a:rPr>
              <a:t>3.5% Grants for Grads Assistance      </a:t>
            </a:r>
            <a:r>
              <a:rPr lang="en-US" sz="3200" b="1">
                <a:solidFill>
                  <a:srgbClr val="2A2F36"/>
                </a:solidFill>
                <a:latin typeface="Source Sans Pro"/>
                <a:ea typeface="Source Sans Pro"/>
              </a:rPr>
              <a:t>                              </a:t>
            </a:r>
            <a:r>
              <a:rPr lang="en-US" sz="3200" b="1">
                <a:solidFill>
                  <a:schemeClr val="accent1"/>
                </a:solidFill>
                <a:latin typeface="Source Sans Pro"/>
                <a:ea typeface="Source Sans Pro"/>
              </a:rPr>
              <a:t>$7,000</a:t>
            </a:r>
          </a:p>
          <a:p>
            <a:endParaRPr lang="en-US" sz="3200" b="1">
              <a:solidFill>
                <a:schemeClr val="accent1"/>
              </a:solidFill>
              <a:latin typeface="Source Sans Pro"/>
              <a:ea typeface="Source Sans Pro"/>
            </a:endParaRPr>
          </a:p>
          <a:p>
            <a:r>
              <a:rPr lang="en-US" sz="3200" b="1">
                <a:solidFill>
                  <a:schemeClr val="accent2"/>
                </a:solidFill>
                <a:latin typeface="Source Sans Pro"/>
                <a:ea typeface="Source Sans Pro"/>
              </a:rPr>
              <a:t>Subtract the Down Payment and Closing Costs</a:t>
            </a:r>
          </a:p>
          <a:p>
            <a:r>
              <a:rPr lang="en-US" sz="3200" b="1">
                <a:solidFill>
                  <a:schemeClr val="accent2"/>
                </a:solidFill>
                <a:latin typeface="Source Sans Pro"/>
                <a:ea typeface="Source Sans Pro"/>
              </a:rPr>
              <a:t>3.5% Down Payment                                                             -$7,000</a:t>
            </a:r>
          </a:p>
        </p:txBody>
      </p:sp>
      <p:sp>
        <p:nvSpPr>
          <p:cNvPr id="6" name="TextBox 5">
            <a:extLst>
              <a:ext uri="{FF2B5EF4-FFF2-40B4-BE49-F238E27FC236}">
                <a16:creationId xmlns:a16="http://schemas.microsoft.com/office/drawing/2014/main" id="{72FF3C5F-6AB8-3131-DD44-106C5C9AE926}"/>
              </a:ext>
            </a:extLst>
          </p:cNvPr>
          <p:cNvSpPr txBox="1"/>
          <p:nvPr/>
        </p:nvSpPr>
        <p:spPr>
          <a:xfrm>
            <a:off x="881063" y="4048124"/>
            <a:ext cx="1042987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chemeClr val="bg2">
                    <a:lumMod val="10000"/>
                  </a:schemeClr>
                </a:solidFill>
              </a:rPr>
              <a:t>________________________________________________</a:t>
            </a:r>
          </a:p>
          <a:p>
            <a:pPr algn="ctr"/>
            <a:r>
              <a:rPr lang="en-US" sz="3200" b="1">
                <a:solidFill>
                  <a:schemeClr val="bg2">
                    <a:lumMod val="10000"/>
                  </a:schemeClr>
                </a:solidFill>
                <a:latin typeface="Source Sans Pro"/>
                <a:ea typeface="Source Sans Pro"/>
              </a:rPr>
              <a:t>Approximate out-of-pocket funds:</a:t>
            </a:r>
            <a:r>
              <a:rPr lang="en-US" sz="3200" b="1">
                <a:latin typeface="Source Sans Pro"/>
                <a:ea typeface="Source Sans Pro"/>
              </a:rPr>
              <a:t> </a:t>
            </a:r>
            <a:r>
              <a:rPr lang="en-US" sz="3200" b="1">
                <a:solidFill>
                  <a:schemeClr val="accent1"/>
                </a:solidFill>
                <a:latin typeface="Source Sans Pro"/>
                <a:ea typeface="Source Sans Pro"/>
              </a:rPr>
              <a:t>$4,000-$6,000</a:t>
            </a:r>
          </a:p>
        </p:txBody>
      </p:sp>
      <p:sp>
        <p:nvSpPr>
          <p:cNvPr id="7" name="TextBox 6">
            <a:extLst>
              <a:ext uri="{FF2B5EF4-FFF2-40B4-BE49-F238E27FC236}">
                <a16:creationId xmlns:a16="http://schemas.microsoft.com/office/drawing/2014/main" id="{2E29AA4E-85B6-0788-202A-38051A8523F1}"/>
              </a:ext>
            </a:extLst>
          </p:cNvPr>
          <p:cNvSpPr txBox="1"/>
          <p:nvPr/>
        </p:nvSpPr>
        <p:spPr>
          <a:xfrm>
            <a:off x="1076324" y="5619749"/>
            <a:ext cx="1042987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t>This is based on approximate closing costs of $6,000. Closing costs vary for each lender. </a:t>
            </a:r>
          </a:p>
          <a:p>
            <a:pPr marL="342900" indent="-342900">
              <a:buFont typeface="Arial"/>
              <a:buChar char="•"/>
            </a:pPr>
            <a:r>
              <a:rPr lang="en-US" sz="2000"/>
              <a:t>Seller can contribute money towards buyers closing costs. </a:t>
            </a:r>
          </a:p>
        </p:txBody>
      </p:sp>
    </p:spTree>
    <p:extLst>
      <p:ext uri="{BB962C8B-B14F-4D97-AF65-F5344CB8AC3E}">
        <p14:creationId xmlns:p14="http://schemas.microsoft.com/office/powerpoint/2010/main" val="15617360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E0BBB-40EF-FB32-0D2D-F57949CA1A8D}"/>
              </a:ext>
            </a:extLst>
          </p:cNvPr>
          <p:cNvSpPr>
            <a:spLocks noGrp="1"/>
          </p:cNvSpPr>
          <p:nvPr>
            <p:ph type="sldNum" sz="quarter" idx="11"/>
          </p:nvPr>
        </p:nvSpPr>
        <p:spPr/>
        <p:txBody>
          <a:bodyPr/>
          <a:lstStyle/>
          <a:p>
            <a:fld id="{383B7B7A-CDDA-7C44-B1B0-1F1E45567B3B}" type="slidenum">
              <a:rPr lang="en-US" smtClean="0"/>
              <a:pPr/>
              <a:t>118</a:t>
            </a:fld>
            <a:endParaRPr lang="en-US"/>
          </a:p>
        </p:txBody>
      </p:sp>
      <p:pic>
        <p:nvPicPr>
          <p:cNvPr id="3" name="Online Media 2" title="Columbus Homebuyer - Customer Video">
            <a:hlinkClick r:id="" action="ppaction://media"/>
            <a:extLst>
              <a:ext uri="{FF2B5EF4-FFF2-40B4-BE49-F238E27FC236}">
                <a16:creationId xmlns:a16="http://schemas.microsoft.com/office/drawing/2014/main" id="{ADE3367B-0970-A7D1-C606-BA2E6034B54C}"/>
              </a:ext>
            </a:extLst>
          </p:cNvPr>
          <p:cNvPicPr>
            <a:picLocks noRot="1" noChangeAspect="1"/>
          </p:cNvPicPr>
          <p:nvPr>
            <a:videoFile r:link="rId1"/>
          </p:nvPr>
        </p:nvPicPr>
        <p:blipFill>
          <a:blip r:embed="rId3"/>
          <a:stretch>
            <a:fillRect/>
          </a:stretch>
        </p:blipFill>
        <p:spPr>
          <a:xfrm>
            <a:off x="1241425" y="685800"/>
            <a:ext cx="9710738" cy="5486400"/>
          </a:xfrm>
          <a:prstGeom prst="rect">
            <a:avLst/>
          </a:prstGeom>
        </p:spPr>
      </p:pic>
    </p:spTree>
    <p:extLst>
      <p:ext uri="{BB962C8B-B14F-4D97-AF65-F5344CB8AC3E}">
        <p14:creationId xmlns:p14="http://schemas.microsoft.com/office/powerpoint/2010/main" val="46593426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E0BBB-40EF-FB32-0D2D-F57949CA1A8D}"/>
              </a:ext>
            </a:extLst>
          </p:cNvPr>
          <p:cNvSpPr>
            <a:spLocks noGrp="1"/>
          </p:cNvSpPr>
          <p:nvPr>
            <p:ph type="sldNum" sz="quarter" idx="11"/>
          </p:nvPr>
        </p:nvSpPr>
        <p:spPr/>
        <p:txBody>
          <a:bodyPr/>
          <a:lstStyle/>
          <a:p>
            <a:fld id="{383B7B7A-CDDA-7C44-B1B0-1F1E45567B3B}" type="slidenum">
              <a:rPr lang="en-US" smtClean="0"/>
              <a:pPr/>
              <a:t>119</a:t>
            </a:fld>
            <a:endParaRPr lang="en-US"/>
          </a:p>
        </p:txBody>
      </p:sp>
      <p:pic>
        <p:nvPicPr>
          <p:cNvPr id="3" name="Picture 2">
            <a:extLst>
              <a:ext uri="{FF2B5EF4-FFF2-40B4-BE49-F238E27FC236}">
                <a16:creationId xmlns:a16="http://schemas.microsoft.com/office/drawing/2014/main" id="{BB2F8034-944B-2E15-E7E4-F86D7997A79D}"/>
              </a:ext>
            </a:extLst>
          </p:cNvPr>
          <p:cNvPicPr>
            <a:picLocks noChangeAspect="1"/>
          </p:cNvPicPr>
          <p:nvPr/>
        </p:nvPicPr>
        <p:blipFill>
          <a:blip r:embed="rId2"/>
          <a:stretch>
            <a:fillRect/>
          </a:stretch>
        </p:blipFill>
        <p:spPr>
          <a:xfrm>
            <a:off x="6667500" y="671513"/>
            <a:ext cx="5267325" cy="2752725"/>
          </a:xfrm>
          <a:prstGeom prst="rect">
            <a:avLst/>
          </a:prstGeom>
        </p:spPr>
      </p:pic>
      <p:pic>
        <p:nvPicPr>
          <p:cNvPr id="4" name="Picture 3">
            <a:extLst>
              <a:ext uri="{FF2B5EF4-FFF2-40B4-BE49-F238E27FC236}">
                <a16:creationId xmlns:a16="http://schemas.microsoft.com/office/drawing/2014/main" id="{6DCE95CF-4ACE-5A3A-A028-88466D5E6838}"/>
              </a:ext>
            </a:extLst>
          </p:cNvPr>
          <p:cNvPicPr>
            <a:picLocks noChangeAspect="1"/>
          </p:cNvPicPr>
          <p:nvPr/>
        </p:nvPicPr>
        <p:blipFill>
          <a:blip r:embed="rId3"/>
          <a:stretch>
            <a:fillRect/>
          </a:stretch>
        </p:blipFill>
        <p:spPr>
          <a:xfrm>
            <a:off x="6786563" y="3686175"/>
            <a:ext cx="5029200" cy="2667000"/>
          </a:xfrm>
          <a:prstGeom prst="rect">
            <a:avLst/>
          </a:prstGeom>
        </p:spPr>
      </p:pic>
      <p:sp>
        <p:nvSpPr>
          <p:cNvPr id="5" name="TextBox 4">
            <a:extLst>
              <a:ext uri="{FF2B5EF4-FFF2-40B4-BE49-F238E27FC236}">
                <a16:creationId xmlns:a16="http://schemas.microsoft.com/office/drawing/2014/main" id="{AE8B6773-41B2-0532-03A1-30D99B0D16CE}"/>
              </a:ext>
            </a:extLst>
          </p:cNvPr>
          <p:cNvSpPr txBox="1"/>
          <p:nvPr/>
        </p:nvSpPr>
        <p:spPr>
          <a:xfrm>
            <a:off x="257175" y="1571624"/>
            <a:ext cx="6286500" cy="4216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US" sz="3000">
                <a:solidFill>
                  <a:schemeClr val="bg2">
                    <a:lumMod val="10000"/>
                  </a:schemeClr>
                </a:solidFill>
                <a:latin typeface="Source Sans Pro"/>
                <a:ea typeface="Source Sans Pro"/>
              </a:rPr>
              <a:t>The intent of the tax credit is to help first-time homebuyers afford homeownership. </a:t>
            </a:r>
          </a:p>
          <a:p>
            <a:pPr marL="457200" indent="-457200">
              <a:buFont typeface="Arial"/>
              <a:buChar char="•"/>
            </a:pPr>
            <a:endParaRPr lang="en-US" sz="3000">
              <a:solidFill>
                <a:schemeClr val="bg2">
                  <a:lumMod val="10000"/>
                </a:schemeClr>
              </a:solidFill>
              <a:latin typeface="Source Sans Pro"/>
              <a:ea typeface="Source Sans Pro"/>
            </a:endParaRPr>
          </a:p>
          <a:p>
            <a:pPr marL="457200" indent="-457200">
              <a:buFont typeface="Arial"/>
              <a:buChar char="•"/>
            </a:pPr>
            <a:r>
              <a:rPr lang="en-US" sz="3000" b="1" i="1">
                <a:solidFill>
                  <a:schemeClr val="bg2">
                    <a:lumMod val="10000"/>
                  </a:schemeClr>
                </a:solidFill>
                <a:latin typeface="Source Sans Pro"/>
                <a:ea typeface="Source Sans Pro"/>
              </a:rPr>
              <a:t>Must request the tax credit when applying for your mortgage loan.</a:t>
            </a:r>
          </a:p>
          <a:p>
            <a:pPr marL="457200" indent="-457200">
              <a:buFont typeface="Arial"/>
              <a:buChar char="•"/>
            </a:pPr>
            <a:endParaRPr lang="en-US" sz="3000" b="1" i="1">
              <a:solidFill>
                <a:schemeClr val="bg2">
                  <a:lumMod val="10000"/>
                </a:schemeClr>
              </a:solidFill>
              <a:latin typeface="Source Sans Pro"/>
              <a:ea typeface="Source Sans Pro"/>
            </a:endParaRPr>
          </a:p>
          <a:p>
            <a:r>
              <a:rPr lang="en-US" sz="3000" b="1" i="1">
                <a:solidFill>
                  <a:srgbClr val="FF0000"/>
                </a:solidFill>
                <a:latin typeface="Source Sans Pro"/>
                <a:ea typeface="Source Sans Pro"/>
              </a:rPr>
              <a:t> </a:t>
            </a:r>
            <a:r>
              <a:rPr lang="en-US" sz="3000" b="1" i="1">
                <a:solidFill>
                  <a:schemeClr val="bg2">
                    <a:lumMod val="10000"/>
                  </a:schemeClr>
                </a:solidFill>
                <a:latin typeface="Source Sans Pro"/>
                <a:ea typeface="Source Sans Pro"/>
              </a:rPr>
              <a:t> </a:t>
            </a:r>
            <a:endParaRPr lang="en-US" sz="3000">
              <a:solidFill>
                <a:schemeClr val="bg2">
                  <a:lumMod val="10000"/>
                </a:schemeClr>
              </a:solidFill>
              <a:latin typeface="Source Sans Pro"/>
              <a:ea typeface="Source Sans Pro"/>
            </a:endParaRPr>
          </a:p>
          <a:p>
            <a:pPr algn="l"/>
            <a:endParaRPr lang="en-US" sz="2800">
              <a:solidFill>
                <a:srgbClr val="2A2F36"/>
              </a:solidFill>
              <a:latin typeface="Source Sans Pro"/>
              <a:ea typeface="Source Sans Pro"/>
            </a:endParaRPr>
          </a:p>
        </p:txBody>
      </p:sp>
      <p:sp>
        <p:nvSpPr>
          <p:cNvPr id="6" name="TextBox 5">
            <a:extLst>
              <a:ext uri="{FF2B5EF4-FFF2-40B4-BE49-F238E27FC236}">
                <a16:creationId xmlns:a16="http://schemas.microsoft.com/office/drawing/2014/main" id="{25A20D57-1320-71DD-D12E-6C05A6731A98}"/>
              </a:ext>
            </a:extLst>
          </p:cNvPr>
          <p:cNvSpPr txBox="1"/>
          <p:nvPr/>
        </p:nvSpPr>
        <p:spPr>
          <a:xfrm>
            <a:off x="333374" y="676275"/>
            <a:ext cx="614362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u="sng">
                <a:solidFill>
                  <a:schemeClr val="bg2">
                    <a:lumMod val="10000"/>
                  </a:schemeClr>
                </a:solidFill>
                <a:latin typeface="Source Sans Pro"/>
                <a:ea typeface="Source Sans Pro"/>
              </a:rPr>
              <a:t>Mortgage Tax Credit Program</a:t>
            </a:r>
            <a:r>
              <a:rPr lang="en-US" sz="3200" b="1">
                <a:solidFill>
                  <a:schemeClr val="bg2">
                    <a:lumMod val="10000"/>
                  </a:schemeClr>
                </a:solidFill>
              </a:rPr>
              <a:t> </a:t>
            </a:r>
            <a:endParaRPr lang="en-US">
              <a:solidFill>
                <a:schemeClr val="bg2">
                  <a:lumMod val="10000"/>
                </a:schemeClr>
              </a:solidFill>
            </a:endParaRPr>
          </a:p>
        </p:txBody>
      </p:sp>
    </p:spTree>
    <p:extLst>
      <p:ext uri="{BB962C8B-B14F-4D97-AF65-F5344CB8AC3E}">
        <p14:creationId xmlns:p14="http://schemas.microsoft.com/office/powerpoint/2010/main" val="4064908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DA183-B7D5-4821-5B2D-196DED7C696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BFF4BA-2783-77C2-D9DB-7978A36A5366}"/>
              </a:ext>
            </a:extLst>
          </p:cNvPr>
          <p:cNvSpPr>
            <a:spLocks noGrp="1"/>
          </p:cNvSpPr>
          <p:nvPr>
            <p:ph type="sldNum" sz="quarter" idx="11"/>
          </p:nvPr>
        </p:nvSpPr>
        <p:spPr/>
        <p:txBody>
          <a:bodyPr/>
          <a:lstStyle/>
          <a:p>
            <a:fld id="{383B7B7A-CDDA-7C44-B1B0-1F1E45567B3B}" type="slidenum">
              <a:rPr lang="en-US" smtClean="0"/>
              <a:pPr/>
              <a:t>12</a:t>
            </a:fld>
            <a:endParaRPr lang="en-US"/>
          </a:p>
        </p:txBody>
      </p:sp>
      <p:sp>
        <p:nvSpPr>
          <p:cNvPr id="4" name="Text Placeholder 3">
            <a:extLst>
              <a:ext uri="{FF2B5EF4-FFF2-40B4-BE49-F238E27FC236}">
                <a16:creationId xmlns:a16="http://schemas.microsoft.com/office/drawing/2014/main" id="{75348719-AE6A-4365-ED43-A38F7FB323EB}"/>
              </a:ext>
            </a:extLst>
          </p:cNvPr>
          <p:cNvSpPr>
            <a:spLocks noGrp="1"/>
          </p:cNvSpPr>
          <p:nvPr>
            <p:ph type="body" sz="quarter" idx="12"/>
          </p:nvPr>
        </p:nvSpPr>
        <p:spPr>
          <a:xfrm>
            <a:off x="353101" y="683491"/>
            <a:ext cx="11561807" cy="3867151"/>
          </a:xfrm>
        </p:spPr>
        <p:txBody>
          <a:bodyPr>
            <a:normAutofit/>
          </a:bodyPr>
          <a:lstStyle/>
          <a:p>
            <a:pPr marL="0" indent="0">
              <a:buNone/>
              <a:defRPr/>
            </a:pPr>
            <a:r>
              <a:rPr lang="en-US" sz="3200" u="sng">
                <a:latin typeface="+mj-lt"/>
                <a:cs typeface="Arial" panose="020B0604020202020204" pitchFamily="34" charset="0"/>
              </a:rPr>
              <a:t>1896 Plessy v. Ferguson- </a:t>
            </a:r>
            <a:r>
              <a:rPr lang="en-US" sz="3200">
                <a:latin typeface="+mj-lt"/>
                <a:cs typeface="Arial" panose="020B0604020202020204" pitchFamily="34" charset="0"/>
              </a:rPr>
              <a:t> </a:t>
            </a:r>
            <a:r>
              <a:rPr lang="en-US" sz="3200">
                <a:latin typeface="+mn-lt"/>
                <a:cs typeface="Arial" panose="020B0604020202020204" pitchFamily="34" charset="0"/>
              </a:rPr>
              <a:t>“Separate but equal”-legal basis for segregation in the United States.</a:t>
            </a:r>
          </a:p>
          <a:p>
            <a:pPr marL="0" indent="0">
              <a:buNone/>
              <a:defRPr/>
            </a:pPr>
            <a:endParaRPr lang="en-US" sz="3200">
              <a:latin typeface="+mj-lt"/>
              <a:cs typeface="Arial" panose="020B0604020202020204" pitchFamily="34" charset="0"/>
            </a:endParaRPr>
          </a:p>
          <a:p>
            <a:pPr marL="0" indent="0">
              <a:buNone/>
              <a:defRPr/>
            </a:pPr>
            <a:r>
              <a:rPr lang="en-US" sz="3200">
                <a:latin typeface="+mj-lt"/>
                <a:cs typeface="Arial" panose="020B0604020202020204" pitchFamily="34" charset="0"/>
              </a:rPr>
              <a:t>Dissenting view of John Marshal Harlan:</a:t>
            </a:r>
            <a:endParaRPr lang="en-US" sz="3200" b="1" u="sng">
              <a:latin typeface="+mj-lt"/>
              <a:cs typeface="Arial" panose="020B0604020202020204" pitchFamily="34" charset="0"/>
            </a:endParaRPr>
          </a:p>
          <a:p>
            <a:endParaRPr lang="en-US" sz="3200"/>
          </a:p>
        </p:txBody>
      </p:sp>
      <p:pic>
        <p:nvPicPr>
          <p:cNvPr id="8" name="Picture 7" descr="A person in a suit&#10;&#10;Description automatically generated with low confidence">
            <a:extLst>
              <a:ext uri="{FF2B5EF4-FFF2-40B4-BE49-F238E27FC236}">
                <a16:creationId xmlns:a16="http://schemas.microsoft.com/office/drawing/2014/main" id="{E94238A9-60A0-51E0-14D6-C89806DF371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899785" y="3463769"/>
            <a:ext cx="2542719" cy="28432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descr="A picture containing sky, outdoor, building, colonnade">
            <a:extLst>
              <a:ext uri="{FF2B5EF4-FFF2-40B4-BE49-F238E27FC236}">
                <a16:creationId xmlns:a16="http://schemas.microsoft.com/office/drawing/2014/main" id="{B27628FD-310A-BF24-B15F-8C241EF2572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218594" y="3666835"/>
            <a:ext cx="3208677" cy="24370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6790572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BC372A-D291-5A27-3254-8E6636CEF149}"/>
              </a:ext>
            </a:extLst>
          </p:cNvPr>
          <p:cNvSpPr txBox="1"/>
          <p:nvPr/>
        </p:nvSpPr>
        <p:spPr>
          <a:xfrm>
            <a:off x="400050" y="409575"/>
            <a:ext cx="113919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u="sng">
                <a:solidFill>
                  <a:schemeClr val="bg2">
                    <a:lumMod val="10000"/>
                  </a:schemeClr>
                </a:solidFill>
                <a:latin typeface="Source Sans Pro"/>
                <a:ea typeface="Source Sans Pro"/>
              </a:rPr>
              <a:t>Mortgage Tax Credit Program Example</a:t>
            </a:r>
            <a:r>
              <a:rPr lang="en-US" sz="3200" b="1">
                <a:solidFill>
                  <a:schemeClr val="bg2">
                    <a:lumMod val="10000"/>
                  </a:schemeClr>
                </a:solidFill>
                <a:latin typeface="Source Sans Pro"/>
                <a:ea typeface="Source Sans Pro"/>
              </a:rPr>
              <a:t> </a:t>
            </a:r>
          </a:p>
        </p:txBody>
      </p:sp>
      <p:graphicFrame>
        <p:nvGraphicFramePr>
          <p:cNvPr id="6" name="Table 5"/>
          <p:cNvGraphicFramePr>
            <a:graphicFrameLocks noGrp="1"/>
          </p:cNvGraphicFramePr>
          <p:nvPr/>
        </p:nvGraphicFramePr>
        <p:xfrm>
          <a:off x="2032000" y="1581313"/>
          <a:ext cx="8128000" cy="28956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932906035"/>
                    </a:ext>
                  </a:extLst>
                </a:gridCol>
                <a:gridCol w="4064000">
                  <a:extLst>
                    <a:ext uri="{9D8B030D-6E8A-4147-A177-3AD203B41FA5}">
                      <a16:colId xmlns:a16="http://schemas.microsoft.com/office/drawing/2014/main" val="1563025520"/>
                    </a:ext>
                  </a:extLst>
                </a:gridCol>
              </a:tblGrid>
              <a:tr h="370840">
                <a:tc gridSpan="2">
                  <a:txBody>
                    <a:bodyPr/>
                    <a:lstStyle/>
                    <a:p>
                      <a:pPr algn="ctr"/>
                      <a:r>
                        <a:rPr lang="en-US" sz="3200"/>
                        <a:t>$200,000 Home Purchase</a:t>
                      </a:r>
                    </a:p>
                  </a:txBody>
                  <a:tcPr/>
                </a:tc>
                <a:tc hMerge="1">
                  <a:txBody>
                    <a:bodyPr/>
                    <a:lstStyle/>
                    <a:p>
                      <a:endParaRPr lang="en-US" sz="3200"/>
                    </a:p>
                  </a:txBody>
                  <a:tcPr/>
                </a:tc>
                <a:extLst>
                  <a:ext uri="{0D108BD9-81ED-4DB2-BD59-A6C34878D82A}">
                    <a16:rowId xmlns:a16="http://schemas.microsoft.com/office/drawing/2014/main" val="3848255953"/>
                  </a:ext>
                </a:extLst>
              </a:tr>
              <a:tr h="370840">
                <a:tc>
                  <a:txBody>
                    <a:bodyPr/>
                    <a:lstStyle/>
                    <a:p>
                      <a:r>
                        <a:rPr lang="en-US" sz="3200"/>
                        <a:t>Loan Amount</a:t>
                      </a:r>
                    </a:p>
                  </a:txBody>
                  <a:tcPr/>
                </a:tc>
                <a:tc>
                  <a:txBody>
                    <a:bodyPr/>
                    <a:lstStyle/>
                    <a:p>
                      <a:r>
                        <a:rPr lang="en-US" sz="3200"/>
                        <a:t>$194,000</a:t>
                      </a:r>
                    </a:p>
                  </a:txBody>
                  <a:tcPr/>
                </a:tc>
                <a:extLst>
                  <a:ext uri="{0D108BD9-81ED-4DB2-BD59-A6C34878D82A}">
                    <a16:rowId xmlns:a16="http://schemas.microsoft.com/office/drawing/2014/main" val="3027208456"/>
                  </a:ext>
                </a:extLst>
              </a:tr>
              <a:tr h="370840">
                <a:tc>
                  <a:txBody>
                    <a:bodyPr/>
                    <a:lstStyle/>
                    <a:p>
                      <a:r>
                        <a:rPr lang="en-US" sz="3200"/>
                        <a:t>Loan Term</a:t>
                      </a:r>
                    </a:p>
                  </a:txBody>
                  <a:tcPr/>
                </a:tc>
                <a:tc>
                  <a:txBody>
                    <a:bodyPr/>
                    <a:lstStyle/>
                    <a:p>
                      <a:r>
                        <a:rPr lang="en-US" sz="3200"/>
                        <a:t>30 Years</a:t>
                      </a:r>
                    </a:p>
                  </a:txBody>
                  <a:tcPr/>
                </a:tc>
                <a:extLst>
                  <a:ext uri="{0D108BD9-81ED-4DB2-BD59-A6C34878D82A}">
                    <a16:rowId xmlns:a16="http://schemas.microsoft.com/office/drawing/2014/main" val="4077273819"/>
                  </a:ext>
                </a:extLst>
              </a:tr>
              <a:tr h="370840">
                <a:tc>
                  <a:txBody>
                    <a:bodyPr/>
                    <a:lstStyle/>
                    <a:p>
                      <a:r>
                        <a:rPr lang="en-US" sz="3200"/>
                        <a:t>Interest Rate</a:t>
                      </a:r>
                    </a:p>
                  </a:txBody>
                  <a:tcPr/>
                </a:tc>
                <a:tc>
                  <a:txBody>
                    <a:bodyPr/>
                    <a:lstStyle/>
                    <a:p>
                      <a:r>
                        <a:rPr lang="en-US" sz="3200"/>
                        <a:t>7%</a:t>
                      </a:r>
                    </a:p>
                  </a:txBody>
                  <a:tcPr/>
                </a:tc>
                <a:extLst>
                  <a:ext uri="{0D108BD9-81ED-4DB2-BD59-A6C34878D82A}">
                    <a16:rowId xmlns:a16="http://schemas.microsoft.com/office/drawing/2014/main" val="3800403351"/>
                  </a:ext>
                </a:extLst>
              </a:tr>
              <a:tr h="370840">
                <a:tc>
                  <a:txBody>
                    <a:bodyPr/>
                    <a:lstStyle/>
                    <a:p>
                      <a:r>
                        <a:rPr lang="en-US" sz="3200">
                          <a:solidFill>
                            <a:schemeClr val="tx1"/>
                          </a:solidFill>
                        </a:rPr>
                        <a:t>Mortgage Credit</a:t>
                      </a:r>
                      <a:r>
                        <a:rPr lang="en-US" sz="3200" baseline="0">
                          <a:solidFill>
                            <a:schemeClr val="tx1"/>
                          </a:solidFill>
                        </a:rPr>
                        <a:t> Rate</a:t>
                      </a:r>
                      <a:endParaRPr lang="en-US" sz="3200">
                        <a:solidFill>
                          <a:schemeClr val="tx1"/>
                        </a:solidFill>
                      </a:endParaRPr>
                    </a:p>
                  </a:txBody>
                  <a:tcPr/>
                </a:tc>
                <a:tc>
                  <a:txBody>
                    <a:bodyPr/>
                    <a:lstStyle/>
                    <a:p>
                      <a:r>
                        <a:rPr lang="en-US" sz="3200">
                          <a:solidFill>
                            <a:schemeClr val="tx1"/>
                          </a:solidFill>
                        </a:rPr>
                        <a:t>20%</a:t>
                      </a:r>
                    </a:p>
                  </a:txBody>
                  <a:tcPr/>
                </a:tc>
                <a:extLst>
                  <a:ext uri="{0D108BD9-81ED-4DB2-BD59-A6C34878D82A}">
                    <a16:rowId xmlns:a16="http://schemas.microsoft.com/office/drawing/2014/main" val="2523399942"/>
                  </a:ext>
                </a:extLst>
              </a:tr>
            </a:tbl>
          </a:graphicData>
        </a:graphic>
      </p:graphicFrame>
      <p:sp>
        <p:nvSpPr>
          <p:cNvPr id="7" name="TextBox 6"/>
          <p:cNvSpPr txBox="1"/>
          <p:nvPr/>
        </p:nvSpPr>
        <p:spPr>
          <a:xfrm>
            <a:off x="8771138" y="6352143"/>
            <a:ext cx="3595456" cy="369332"/>
          </a:xfrm>
          <a:prstGeom prst="rect">
            <a:avLst/>
          </a:prstGeom>
          <a:noFill/>
        </p:spPr>
        <p:txBody>
          <a:bodyPr wrap="square" rtlCol="0">
            <a:spAutoFit/>
          </a:bodyPr>
          <a:lstStyle/>
          <a:p>
            <a:r>
              <a:rPr lang="en-US">
                <a:solidFill>
                  <a:srgbClr val="000308"/>
                </a:solidFill>
              </a:rPr>
              <a:t>For informational purposes only</a:t>
            </a:r>
          </a:p>
        </p:txBody>
      </p:sp>
    </p:spTree>
    <p:extLst>
      <p:ext uri="{BB962C8B-B14F-4D97-AF65-F5344CB8AC3E}">
        <p14:creationId xmlns:p14="http://schemas.microsoft.com/office/powerpoint/2010/main" val="27189321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BC372A-D291-5A27-3254-8E6636CEF149}"/>
              </a:ext>
            </a:extLst>
          </p:cNvPr>
          <p:cNvSpPr txBox="1"/>
          <p:nvPr/>
        </p:nvSpPr>
        <p:spPr>
          <a:xfrm>
            <a:off x="400050" y="409575"/>
            <a:ext cx="113919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u="sng">
                <a:solidFill>
                  <a:schemeClr val="bg2">
                    <a:lumMod val="10000"/>
                  </a:schemeClr>
                </a:solidFill>
                <a:latin typeface="Source Sans Pro"/>
                <a:ea typeface="Source Sans Pro"/>
              </a:rPr>
              <a:t>Mortgage Tax Credit Program Example</a:t>
            </a:r>
            <a:r>
              <a:rPr lang="en-US" sz="3200" b="1">
                <a:solidFill>
                  <a:schemeClr val="bg2">
                    <a:lumMod val="10000"/>
                  </a:schemeClr>
                </a:solidFill>
                <a:latin typeface="Source Sans Pro"/>
                <a:ea typeface="Source Sans Pro"/>
              </a:rPr>
              <a:t> </a:t>
            </a:r>
          </a:p>
        </p:txBody>
      </p:sp>
      <p:pic>
        <p:nvPicPr>
          <p:cNvPr id="3" name="Picture 2"/>
          <p:cNvPicPr>
            <a:picLocks noChangeAspect="1"/>
          </p:cNvPicPr>
          <p:nvPr/>
        </p:nvPicPr>
        <p:blipFill>
          <a:blip r:embed="rId2"/>
          <a:stretch>
            <a:fillRect/>
          </a:stretch>
        </p:blipFill>
        <p:spPr>
          <a:xfrm>
            <a:off x="1153808" y="1600035"/>
            <a:ext cx="9884385" cy="15428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3"/>
          <a:stretch>
            <a:fillRect/>
          </a:stretch>
        </p:blipFill>
        <p:spPr>
          <a:xfrm>
            <a:off x="364447" y="3633156"/>
            <a:ext cx="11463106" cy="2375238"/>
          </a:xfrm>
          <a:prstGeom prst="rect">
            <a:avLst/>
          </a:prstGeom>
        </p:spPr>
      </p:pic>
      <p:sp>
        <p:nvSpPr>
          <p:cNvPr id="6" name="TextBox 5"/>
          <p:cNvSpPr txBox="1"/>
          <p:nvPr/>
        </p:nvSpPr>
        <p:spPr>
          <a:xfrm>
            <a:off x="8771138" y="6352143"/>
            <a:ext cx="3595456" cy="369332"/>
          </a:xfrm>
          <a:prstGeom prst="rect">
            <a:avLst/>
          </a:prstGeom>
          <a:noFill/>
        </p:spPr>
        <p:txBody>
          <a:bodyPr wrap="square" rtlCol="0">
            <a:spAutoFit/>
          </a:bodyPr>
          <a:lstStyle/>
          <a:p>
            <a:r>
              <a:rPr lang="en-US">
                <a:solidFill>
                  <a:srgbClr val="000308"/>
                </a:solidFill>
              </a:rPr>
              <a:t>For informational purposes only</a:t>
            </a:r>
          </a:p>
        </p:txBody>
      </p:sp>
    </p:spTree>
    <p:extLst>
      <p:ext uri="{BB962C8B-B14F-4D97-AF65-F5344CB8AC3E}">
        <p14:creationId xmlns:p14="http://schemas.microsoft.com/office/powerpoint/2010/main" val="12819195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BC372A-D291-5A27-3254-8E6636CEF149}"/>
              </a:ext>
            </a:extLst>
          </p:cNvPr>
          <p:cNvSpPr txBox="1"/>
          <p:nvPr/>
        </p:nvSpPr>
        <p:spPr>
          <a:xfrm>
            <a:off x="400050" y="409575"/>
            <a:ext cx="113919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u="sng">
                <a:solidFill>
                  <a:schemeClr val="bg2">
                    <a:lumMod val="10000"/>
                  </a:schemeClr>
                </a:solidFill>
                <a:latin typeface="Source Sans Pro"/>
                <a:ea typeface="Source Sans Pro"/>
              </a:rPr>
              <a:t>Mortgage Tax Credit Program Example</a:t>
            </a:r>
            <a:r>
              <a:rPr lang="en-US" sz="3200" b="1">
                <a:solidFill>
                  <a:schemeClr val="bg2">
                    <a:lumMod val="10000"/>
                  </a:schemeClr>
                </a:solidFill>
                <a:latin typeface="Source Sans Pro"/>
                <a:ea typeface="Source Sans Pro"/>
              </a:rPr>
              <a:t> </a:t>
            </a:r>
          </a:p>
        </p:txBody>
      </p:sp>
      <p:graphicFrame>
        <p:nvGraphicFramePr>
          <p:cNvPr id="3" name="Table 2"/>
          <p:cNvGraphicFramePr>
            <a:graphicFrameLocks noGrp="1"/>
          </p:cNvGraphicFramePr>
          <p:nvPr/>
        </p:nvGraphicFramePr>
        <p:xfrm>
          <a:off x="1211636" y="1052878"/>
          <a:ext cx="9768729" cy="4472517"/>
        </p:xfrm>
        <a:graphic>
          <a:graphicData uri="http://schemas.openxmlformats.org/drawingml/2006/table">
            <a:tbl>
              <a:tblPr/>
              <a:tblGrid>
                <a:gridCol w="1342816">
                  <a:extLst>
                    <a:ext uri="{9D8B030D-6E8A-4147-A177-3AD203B41FA5}">
                      <a16:colId xmlns:a16="http://schemas.microsoft.com/office/drawing/2014/main" val="3737991125"/>
                    </a:ext>
                  </a:extLst>
                </a:gridCol>
                <a:gridCol w="2183357">
                  <a:extLst>
                    <a:ext uri="{9D8B030D-6E8A-4147-A177-3AD203B41FA5}">
                      <a16:colId xmlns:a16="http://schemas.microsoft.com/office/drawing/2014/main" val="2198112037"/>
                    </a:ext>
                  </a:extLst>
                </a:gridCol>
                <a:gridCol w="1793838">
                  <a:extLst>
                    <a:ext uri="{9D8B030D-6E8A-4147-A177-3AD203B41FA5}">
                      <a16:colId xmlns:a16="http://schemas.microsoft.com/office/drawing/2014/main" val="3855702432"/>
                    </a:ext>
                  </a:extLst>
                </a:gridCol>
                <a:gridCol w="2080852">
                  <a:extLst>
                    <a:ext uri="{9D8B030D-6E8A-4147-A177-3AD203B41FA5}">
                      <a16:colId xmlns:a16="http://schemas.microsoft.com/office/drawing/2014/main" val="1330059167"/>
                    </a:ext>
                  </a:extLst>
                </a:gridCol>
                <a:gridCol w="2367866">
                  <a:extLst>
                    <a:ext uri="{9D8B030D-6E8A-4147-A177-3AD203B41FA5}">
                      <a16:colId xmlns:a16="http://schemas.microsoft.com/office/drawing/2014/main" val="2448726494"/>
                    </a:ext>
                  </a:extLst>
                </a:gridCol>
              </a:tblGrid>
              <a:tr h="276764">
                <a:tc>
                  <a:txBody>
                    <a:bodyPr/>
                    <a:lstStyle/>
                    <a:p>
                      <a:pPr algn="ctr" fontAlgn="ctr"/>
                      <a:r>
                        <a:rPr lang="en-US" sz="1600" b="1" i="0" u="none" strike="noStrike">
                          <a:solidFill>
                            <a:srgbClr val="FFFFFF"/>
                          </a:solidFill>
                          <a:effectLst/>
                          <a:latin typeface="Arial" panose="020B0604020202020204" pitchFamily="34" charset="0"/>
                        </a:rPr>
                        <a:t>Year</a:t>
                      </a:r>
                    </a:p>
                  </a:txBody>
                  <a:tcPr marL="7688" marR="7688" marT="7688" marB="0" anchor="ctr">
                    <a:lnL w="12700" cap="flat" cmpd="sng" algn="ctr">
                      <a:solidFill>
                        <a:srgbClr val="114477"/>
                      </a:solidFill>
                      <a:prstDash val="solid"/>
                      <a:round/>
                      <a:headEnd type="none" w="med" len="med"/>
                      <a:tailEnd type="none" w="med" len="med"/>
                    </a:lnL>
                    <a:lnR w="12700" cap="flat" cmpd="sng" algn="ctr">
                      <a:solidFill>
                        <a:srgbClr val="114477"/>
                      </a:solidFill>
                      <a:prstDash val="solid"/>
                      <a:round/>
                      <a:headEnd type="none" w="med" len="med"/>
                      <a:tailEnd type="none" w="med" len="med"/>
                    </a:lnR>
                    <a:lnT w="12700" cap="flat" cmpd="sng" algn="ctr">
                      <a:solidFill>
                        <a:srgbClr val="114477"/>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accent3"/>
                    </a:solidFill>
                  </a:tcPr>
                </a:tc>
                <a:tc>
                  <a:txBody>
                    <a:bodyPr/>
                    <a:lstStyle/>
                    <a:p>
                      <a:pPr algn="ctr" fontAlgn="ctr"/>
                      <a:r>
                        <a:rPr lang="en-US" sz="1600" b="1" i="0" u="none" strike="noStrike">
                          <a:solidFill>
                            <a:srgbClr val="FFFFFF"/>
                          </a:solidFill>
                          <a:effectLst/>
                          <a:latin typeface="Arial" panose="020B0604020202020204" pitchFamily="34" charset="0"/>
                        </a:rPr>
                        <a:t>Interest</a:t>
                      </a:r>
                    </a:p>
                  </a:txBody>
                  <a:tcPr marL="7688" marR="7688" marT="7688" marB="0" anchor="ctr">
                    <a:lnL w="12700" cap="flat" cmpd="sng" algn="ctr">
                      <a:solidFill>
                        <a:srgbClr val="114477"/>
                      </a:solidFill>
                      <a:prstDash val="solid"/>
                      <a:round/>
                      <a:headEnd type="none" w="med" len="med"/>
                      <a:tailEnd type="none" w="med" len="med"/>
                    </a:lnL>
                    <a:lnR w="12700" cap="flat" cmpd="sng" algn="ctr">
                      <a:solidFill>
                        <a:srgbClr val="114477"/>
                      </a:solidFill>
                      <a:prstDash val="solid"/>
                      <a:round/>
                      <a:headEnd type="none" w="med" len="med"/>
                      <a:tailEnd type="none" w="med" len="med"/>
                    </a:lnR>
                    <a:lnT w="12700" cap="flat" cmpd="sng" algn="ctr">
                      <a:solidFill>
                        <a:srgbClr val="114477"/>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accent3"/>
                    </a:solidFill>
                  </a:tcPr>
                </a:tc>
                <a:tc>
                  <a:txBody>
                    <a:bodyPr/>
                    <a:lstStyle/>
                    <a:p>
                      <a:pPr algn="ctr" fontAlgn="ctr"/>
                      <a:r>
                        <a:rPr lang="en-US" sz="1600" b="1" i="0" u="none" strike="noStrike">
                          <a:solidFill>
                            <a:srgbClr val="FFFFFF"/>
                          </a:solidFill>
                          <a:effectLst/>
                          <a:latin typeface="Arial" panose="020B0604020202020204" pitchFamily="34" charset="0"/>
                        </a:rPr>
                        <a:t>Principal</a:t>
                      </a:r>
                    </a:p>
                  </a:txBody>
                  <a:tcPr marL="7688" marR="7688" marT="7688" marB="0" anchor="ctr">
                    <a:lnL w="12700" cap="flat" cmpd="sng" algn="ctr">
                      <a:solidFill>
                        <a:srgbClr val="114477"/>
                      </a:solidFill>
                      <a:prstDash val="solid"/>
                      <a:round/>
                      <a:headEnd type="none" w="med" len="med"/>
                      <a:tailEnd type="none" w="med" len="med"/>
                    </a:lnL>
                    <a:lnR w="12700" cap="flat" cmpd="sng" algn="ctr">
                      <a:solidFill>
                        <a:srgbClr val="114477"/>
                      </a:solidFill>
                      <a:prstDash val="solid"/>
                      <a:round/>
                      <a:headEnd type="none" w="med" len="med"/>
                      <a:tailEnd type="none" w="med" len="med"/>
                    </a:lnR>
                    <a:lnT w="12700" cap="flat" cmpd="sng" algn="ctr">
                      <a:solidFill>
                        <a:srgbClr val="114477"/>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accent3"/>
                    </a:solidFill>
                  </a:tcPr>
                </a:tc>
                <a:tc>
                  <a:txBody>
                    <a:bodyPr/>
                    <a:lstStyle/>
                    <a:p>
                      <a:pPr algn="ctr" fontAlgn="ctr"/>
                      <a:r>
                        <a:rPr lang="en-US" sz="1600" b="1" i="0" u="none" strike="noStrike">
                          <a:solidFill>
                            <a:srgbClr val="FFFFFF"/>
                          </a:solidFill>
                          <a:effectLst/>
                          <a:latin typeface="Arial" panose="020B0604020202020204" pitchFamily="34" charset="0"/>
                        </a:rPr>
                        <a:t>Ending Balance</a:t>
                      </a:r>
                    </a:p>
                  </a:txBody>
                  <a:tcPr marL="7688" marR="7688" marT="7688" marB="0" anchor="ctr">
                    <a:lnL w="12700" cap="flat" cmpd="sng" algn="ctr">
                      <a:solidFill>
                        <a:srgbClr val="114477"/>
                      </a:solidFill>
                      <a:prstDash val="solid"/>
                      <a:round/>
                      <a:headEnd type="none" w="med" len="med"/>
                      <a:tailEnd type="none" w="med" len="med"/>
                    </a:lnL>
                    <a:lnR w="12700" cap="flat" cmpd="sng" algn="ctr">
                      <a:solidFill>
                        <a:srgbClr val="114477"/>
                      </a:solidFill>
                      <a:prstDash val="solid"/>
                      <a:round/>
                      <a:headEnd type="none" w="med" len="med"/>
                      <a:tailEnd type="none" w="med" len="med"/>
                    </a:lnR>
                    <a:lnT w="12700" cap="flat" cmpd="sng" algn="ctr">
                      <a:solidFill>
                        <a:srgbClr val="114477"/>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accent3"/>
                    </a:solidFill>
                  </a:tcPr>
                </a:tc>
                <a:tc>
                  <a:txBody>
                    <a:bodyPr/>
                    <a:lstStyle/>
                    <a:p>
                      <a:pPr algn="ctr" fontAlgn="ctr"/>
                      <a:r>
                        <a:rPr lang="en-US" sz="1600" b="1" i="0" u="none" strike="noStrike">
                          <a:solidFill>
                            <a:srgbClr val="FFFFFF"/>
                          </a:solidFill>
                          <a:effectLst/>
                          <a:latin typeface="Arial" panose="020B0604020202020204" pitchFamily="34" charset="0"/>
                        </a:rPr>
                        <a:t>Tax Credit Savings</a:t>
                      </a:r>
                    </a:p>
                  </a:txBody>
                  <a:tcPr marL="7688" marR="7688" marT="7688" marB="0" anchor="ctr">
                    <a:lnL w="12700" cap="flat" cmpd="sng" algn="ctr">
                      <a:solidFill>
                        <a:srgbClr val="114477"/>
                      </a:solidFill>
                      <a:prstDash val="solid"/>
                      <a:round/>
                      <a:headEnd type="none" w="med" len="med"/>
                      <a:tailEnd type="none" w="med" len="med"/>
                    </a:lnL>
                    <a:lnR w="12700" cap="flat" cmpd="sng" algn="ctr">
                      <a:solidFill>
                        <a:srgbClr val="114477"/>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947746491"/>
                  </a:ext>
                </a:extLst>
              </a:tr>
              <a:tr h="361330">
                <a:tc>
                  <a:txBody>
                    <a:bodyPr/>
                    <a:lstStyle/>
                    <a:p>
                      <a:pPr algn="r" fontAlgn="ctr"/>
                      <a:r>
                        <a:rPr lang="en-US" sz="2400" b="0" i="0" u="none" strike="noStrike">
                          <a:solidFill>
                            <a:srgbClr val="000000"/>
                          </a:solidFill>
                          <a:effectLst/>
                          <a:latin typeface="+mn-lt"/>
                        </a:rPr>
                        <a:t>1</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r" fontAlgn="ctr"/>
                      <a:r>
                        <a:rPr lang="en-US" sz="2400" b="0" i="0" u="none" strike="noStrike">
                          <a:solidFill>
                            <a:srgbClr val="000000"/>
                          </a:solidFill>
                          <a:effectLst/>
                          <a:latin typeface="+mn-lt"/>
                        </a:rPr>
                        <a:t>$13,517.57 </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accent1">
                        <a:lumMod val="20000"/>
                        <a:lumOff val="80000"/>
                      </a:schemeClr>
                    </a:solidFill>
                  </a:tcPr>
                </a:tc>
                <a:tc>
                  <a:txBody>
                    <a:bodyPr/>
                    <a:lstStyle/>
                    <a:p>
                      <a:pPr algn="r" fontAlgn="ctr"/>
                      <a:r>
                        <a:rPr lang="en-US" sz="2400" b="0" i="0" u="none" strike="noStrike">
                          <a:solidFill>
                            <a:srgbClr val="000000"/>
                          </a:solidFill>
                          <a:effectLst/>
                          <a:latin typeface="+mn-lt"/>
                        </a:rPr>
                        <a:t>$1,970.67 </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r" fontAlgn="ctr"/>
                      <a:r>
                        <a:rPr lang="en-US" sz="2400" b="0" i="0" u="none" strike="noStrike">
                          <a:solidFill>
                            <a:srgbClr val="000000"/>
                          </a:solidFill>
                          <a:effectLst/>
                          <a:latin typeface="+mn-lt"/>
                        </a:rPr>
                        <a:t>$192,029.33 </a:t>
                      </a:r>
                    </a:p>
                  </a:txBody>
                  <a:tcPr marL="7688" marR="7688" marT="7688"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r" fontAlgn="b"/>
                      <a:r>
                        <a:rPr lang="en-US" sz="2400" b="0" i="0" u="none" strike="noStrike">
                          <a:solidFill>
                            <a:srgbClr val="000000"/>
                          </a:solidFill>
                          <a:effectLst/>
                          <a:latin typeface="+mn-lt"/>
                        </a:rPr>
                        <a:t>$2,703.51 </a:t>
                      </a:r>
                    </a:p>
                  </a:txBody>
                  <a:tcPr marL="7688" marR="7688" marT="7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928239599"/>
                  </a:ext>
                </a:extLst>
              </a:tr>
              <a:tr h="361330">
                <a:tc>
                  <a:txBody>
                    <a:bodyPr/>
                    <a:lstStyle/>
                    <a:p>
                      <a:pPr algn="r" fontAlgn="ctr"/>
                      <a:r>
                        <a:rPr lang="en-US" sz="2400" b="0" i="0" u="none" strike="noStrike">
                          <a:solidFill>
                            <a:srgbClr val="000000"/>
                          </a:solidFill>
                          <a:effectLst/>
                          <a:latin typeface="+mn-lt"/>
                        </a:rPr>
                        <a:t>2</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EEEEE"/>
                    </a:solidFill>
                  </a:tcPr>
                </a:tc>
                <a:tc>
                  <a:txBody>
                    <a:bodyPr/>
                    <a:lstStyle/>
                    <a:p>
                      <a:pPr algn="r" fontAlgn="ctr"/>
                      <a:r>
                        <a:rPr lang="en-US" sz="2400" b="0" i="0" u="none" strike="noStrike">
                          <a:solidFill>
                            <a:srgbClr val="000000"/>
                          </a:solidFill>
                          <a:effectLst/>
                          <a:latin typeface="+mn-lt"/>
                        </a:rPr>
                        <a:t>$13,375.11 </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accent1">
                        <a:lumMod val="20000"/>
                        <a:lumOff val="80000"/>
                      </a:schemeClr>
                    </a:solidFill>
                  </a:tcPr>
                </a:tc>
                <a:tc>
                  <a:txBody>
                    <a:bodyPr/>
                    <a:lstStyle/>
                    <a:p>
                      <a:pPr algn="r" fontAlgn="ctr"/>
                      <a:r>
                        <a:rPr lang="en-US" sz="2400" b="0" i="0" u="none" strike="noStrike">
                          <a:solidFill>
                            <a:srgbClr val="000000"/>
                          </a:solidFill>
                          <a:effectLst/>
                          <a:latin typeface="+mn-lt"/>
                        </a:rPr>
                        <a:t>$2,113.13 </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EEEEE"/>
                    </a:solidFill>
                  </a:tcPr>
                </a:tc>
                <a:tc>
                  <a:txBody>
                    <a:bodyPr/>
                    <a:lstStyle/>
                    <a:p>
                      <a:pPr algn="r" fontAlgn="ctr"/>
                      <a:r>
                        <a:rPr lang="en-US" sz="2400" b="0" i="0" u="none" strike="noStrike">
                          <a:solidFill>
                            <a:srgbClr val="000000"/>
                          </a:solidFill>
                          <a:effectLst/>
                          <a:latin typeface="+mn-lt"/>
                        </a:rPr>
                        <a:t>$189,916.20 </a:t>
                      </a:r>
                    </a:p>
                  </a:txBody>
                  <a:tcPr marL="7688" marR="7688" marT="7688"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EEEEE"/>
                    </a:solidFill>
                  </a:tcPr>
                </a:tc>
                <a:tc>
                  <a:txBody>
                    <a:bodyPr/>
                    <a:lstStyle/>
                    <a:p>
                      <a:pPr algn="r" fontAlgn="b"/>
                      <a:r>
                        <a:rPr lang="en-US" sz="2400" b="0" i="0" u="none" strike="noStrike">
                          <a:solidFill>
                            <a:srgbClr val="000000"/>
                          </a:solidFill>
                          <a:effectLst/>
                          <a:latin typeface="+mn-lt"/>
                        </a:rPr>
                        <a:t>$2,675.02 </a:t>
                      </a:r>
                    </a:p>
                  </a:txBody>
                  <a:tcPr marL="7688" marR="7688" marT="7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339744544"/>
                  </a:ext>
                </a:extLst>
              </a:tr>
              <a:tr h="361330">
                <a:tc>
                  <a:txBody>
                    <a:bodyPr/>
                    <a:lstStyle/>
                    <a:p>
                      <a:pPr algn="r" fontAlgn="ctr"/>
                      <a:r>
                        <a:rPr lang="en-US" sz="2400" b="0" i="0" u="none" strike="noStrike">
                          <a:solidFill>
                            <a:srgbClr val="000000"/>
                          </a:solidFill>
                          <a:effectLst/>
                          <a:latin typeface="+mn-lt"/>
                        </a:rPr>
                        <a:t>3</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r" fontAlgn="ctr"/>
                      <a:r>
                        <a:rPr lang="en-US" sz="2400" b="0" i="0" u="none" strike="noStrike">
                          <a:solidFill>
                            <a:srgbClr val="000000"/>
                          </a:solidFill>
                          <a:effectLst/>
                          <a:latin typeface="+mn-lt"/>
                        </a:rPr>
                        <a:t>$13,222.35 </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accent1">
                        <a:lumMod val="20000"/>
                        <a:lumOff val="80000"/>
                      </a:schemeClr>
                    </a:solidFill>
                  </a:tcPr>
                </a:tc>
                <a:tc>
                  <a:txBody>
                    <a:bodyPr/>
                    <a:lstStyle/>
                    <a:p>
                      <a:pPr algn="r" fontAlgn="ctr"/>
                      <a:r>
                        <a:rPr lang="en-US" sz="2400" b="0" i="0" u="none" strike="noStrike">
                          <a:solidFill>
                            <a:srgbClr val="000000"/>
                          </a:solidFill>
                          <a:effectLst/>
                          <a:latin typeface="+mn-lt"/>
                        </a:rPr>
                        <a:t>$2,265.89 </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r" fontAlgn="ctr"/>
                      <a:r>
                        <a:rPr lang="en-US" sz="2400" b="0" i="0" u="none" strike="noStrike">
                          <a:solidFill>
                            <a:srgbClr val="000000"/>
                          </a:solidFill>
                          <a:effectLst/>
                          <a:latin typeface="+mn-lt"/>
                        </a:rPr>
                        <a:t>$187,650.31 </a:t>
                      </a:r>
                    </a:p>
                  </a:txBody>
                  <a:tcPr marL="7688" marR="7688" marT="7688"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r" fontAlgn="b"/>
                      <a:r>
                        <a:rPr lang="en-US" sz="2400" b="0" i="0" u="none" strike="noStrike">
                          <a:solidFill>
                            <a:srgbClr val="000000"/>
                          </a:solidFill>
                          <a:effectLst/>
                          <a:latin typeface="+mn-lt"/>
                        </a:rPr>
                        <a:t>$2,644.47 </a:t>
                      </a:r>
                    </a:p>
                  </a:txBody>
                  <a:tcPr marL="7688" marR="7688" marT="7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898393972"/>
                  </a:ext>
                </a:extLst>
              </a:tr>
              <a:tr h="361330">
                <a:tc>
                  <a:txBody>
                    <a:bodyPr/>
                    <a:lstStyle/>
                    <a:p>
                      <a:pPr algn="r" fontAlgn="ctr"/>
                      <a:r>
                        <a:rPr lang="en-US" sz="2400" b="0" i="0" u="none" strike="noStrike">
                          <a:solidFill>
                            <a:srgbClr val="000000"/>
                          </a:solidFill>
                          <a:effectLst/>
                          <a:latin typeface="+mn-lt"/>
                        </a:rPr>
                        <a:t>4</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EEEEE"/>
                    </a:solidFill>
                  </a:tcPr>
                </a:tc>
                <a:tc>
                  <a:txBody>
                    <a:bodyPr/>
                    <a:lstStyle/>
                    <a:p>
                      <a:pPr algn="r" fontAlgn="ctr"/>
                      <a:r>
                        <a:rPr lang="en-US" sz="2400" b="0" i="0" u="none" strike="noStrike">
                          <a:solidFill>
                            <a:srgbClr val="000000"/>
                          </a:solidFill>
                          <a:effectLst/>
                          <a:latin typeface="+mn-lt"/>
                        </a:rPr>
                        <a:t>$13,058.55 </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accent1">
                        <a:lumMod val="20000"/>
                        <a:lumOff val="80000"/>
                      </a:schemeClr>
                    </a:solidFill>
                  </a:tcPr>
                </a:tc>
                <a:tc>
                  <a:txBody>
                    <a:bodyPr/>
                    <a:lstStyle/>
                    <a:p>
                      <a:pPr algn="r" fontAlgn="ctr"/>
                      <a:r>
                        <a:rPr lang="en-US" sz="2400" b="0" i="0" u="none" strike="noStrike">
                          <a:solidFill>
                            <a:srgbClr val="000000"/>
                          </a:solidFill>
                          <a:effectLst/>
                          <a:latin typeface="+mn-lt"/>
                        </a:rPr>
                        <a:t>$2,429.69 </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EEEEE"/>
                    </a:solidFill>
                  </a:tcPr>
                </a:tc>
                <a:tc>
                  <a:txBody>
                    <a:bodyPr/>
                    <a:lstStyle/>
                    <a:p>
                      <a:pPr algn="r" fontAlgn="ctr"/>
                      <a:r>
                        <a:rPr lang="en-US" sz="2400" b="0" i="0" u="none" strike="noStrike">
                          <a:solidFill>
                            <a:srgbClr val="000000"/>
                          </a:solidFill>
                          <a:effectLst/>
                          <a:latin typeface="+mn-lt"/>
                        </a:rPr>
                        <a:t>$185,220.62 </a:t>
                      </a:r>
                    </a:p>
                  </a:txBody>
                  <a:tcPr marL="7688" marR="7688" marT="7688"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EEEEE"/>
                    </a:solidFill>
                  </a:tcPr>
                </a:tc>
                <a:tc>
                  <a:txBody>
                    <a:bodyPr/>
                    <a:lstStyle/>
                    <a:p>
                      <a:pPr algn="r" fontAlgn="b"/>
                      <a:r>
                        <a:rPr lang="en-US" sz="2400" b="0" i="0" u="none" strike="noStrike">
                          <a:solidFill>
                            <a:srgbClr val="000000"/>
                          </a:solidFill>
                          <a:effectLst/>
                          <a:latin typeface="+mn-lt"/>
                        </a:rPr>
                        <a:t>$2,611.71 </a:t>
                      </a:r>
                    </a:p>
                  </a:txBody>
                  <a:tcPr marL="7688" marR="7688" marT="7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985085152"/>
                  </a:ext>
                </a:extLst>
              </a:tr>
              <a:tr h="361330">
                <a:tc>
                  <a:txBody>
                    <a:bodyPr/>
                    <a:lstStyle/>
                    <a:p>
                      <a:pPr algn="r" fontAlgn="ctr"/>
                      <a:r>
                        <a:rPr lang="en-US" sz="2400" b="0" i="0" u="none" strike="noStrike">
                          <a:solidFill>
                            <a:srgbClr val="000000"/>
                          </a:solidFill>
                          <a:effectLst/>
                          <a:latin typeface="+mn-lt"/>
                        </a:rPr>
                        <a:t>5</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r" fontAlgn="ctr"/>
                      <a:r>
                        <a:rPr lang="en-US" sz="2400" b="0" i="0" u="none" strike="noStrike">
                          <a:solidFill>
                            <a:srgbClr val="000000"/>
                          </a:solidFill>
                          <a:effectLst/>
                          <a:latin typeface="+mn-lt"/>
                        </a:rPr>
                        <a:t>$12,882.91 </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accent1">
                        <a:lumMod val="20000"/>
                        <a:lumOff val="80000"/>
                      </a:schemeClr>
                    </a:solidFill>
                  </a:tcPr>
                </a:tc>
                <a:tc>
                  <a:txBody>
                    <a:bodyPr/>
                    <a:lstStyle/>
                    <a:p>
                      <a:pPr algn="r" fontAlgn="ctr"/>
                      <a:r>
                        <a:rPr lang="en-US" sz="2400" b="0" i="0" u="none" strike="noStrike">
                          <a:solidFill>
                            <a:srgbClr val="000000"/>
                          </a:solidFill>
                          <a:effectLst/>
                          <a:latin typeface="+mn-lt"/>
                        </a:rPr>
                        <a:t>$2,605.33 </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r" fontAlgn="ctr"/>
                      <a:r>
                        <a:rPr lang="en-US" sz="2400" b="0" i="0" u="none" strike="noStrike">
                          <a:solidFill>
                            <a:srgbClr val="000000"/>
                          </a:solidFill>
                          <a:effectLst/>
                          <a:latin typeface="+mn-lt"/>
                        </a:rPr>
                        <a:t>$182,615.28 </a:t>
                      </a:r>
                    </a:p>
                  </a:txBody>
                  <a:tcPr marL="7688" marR="7688" marT="7688"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r" fontAlgn="b"/>
                      <a:r>
                        <a:rPr lang="en-US" sz="2400" b="0" i="0" u="none" strike="noStrike">
                          <a:solidFill>
                            <a:srgbClr val="000000"/>
                          </a:solidFill>
                          <a:effectLst/>
                          <a:latin typeface="+mn-lt"/>
                        </a:rPr>
                        <a:t>$2,576.58 </a:t>
                      </a:r>
                    </a:p>
                  </a:txBody>
                  <a:tcPr marL="7688" marR="7688" marT="7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941816111"/>
                  </a:ext>
                </a:extLst>
              </a:tr>
              <a:tr h="361330">
                <a:tc>
                  <a:txBody>
                    <a:bodyPr/>
                    <a:lstStyle/>
                    <a:p>
                      <a:pPr algn="r" fontAlgn="ctr"/>
                      <a:r>
                        <a:rPr lang="en-US" sz="2400" b="0" i="0" u="none" strike="noStrike">
                          <a:solidFill>
                            <a:srgbClr val="000000"/>
                          </a:solidFill>
                          <a:effectLst/>
                          <a:latin typeface="+mn-lt"/>
                        </a:rPr>
                        <a:t>6</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EEEEE"/>
                    </a:solidFill>
                  </a:tcPr>
                </a:tc>
                <a:tc>
                  <a:txBody>
                    <a:bodyPr/>
                    <a:lstStyle/>
                    <a:p>
                      <a:pPr algn="r" fontAlgn="ctr"/>
                      <a:r>
                        <a:rPr lang="en-US" sz="2400" b="0" i="0" u="none" strike="noStrike">
                          <a:solidFill>
                            <a:srgbClr val="000000"/>
                          </a:solidFill>
                          <a:effectLst/>
                          <a:latin typeface="+mn-lt"/>
                        </a:rPr>
                        <a:t>$12,694.57 </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accent1">
                        <a:lumMod val="20000"/>
                        <a:lumOff val="80000"/>
                      </a:schemeClr>
                    </a:solidFill>
                  </a:tcPr>
                </a:tc>
                <a:tc>
                  <a:txBody>
                    <a:bodyPr/>
                    <a:lstStyle/>
                    <a:p>
                      <a:pPr algn="r" fontAlgn="ctr"/>
                      <a:r>
                        <a:rPr lang="en-US" sz="2400" b="0" i="0" u="none" strike="noStrike">
                          <a:solidFill>
                            <a:srgbClr val="000000"/>
                          </a:solidFill>
                          <a:effectLst/>
                          <a:latin typeface="+mn-lt"/>
                        </a:rPr>
                        <a:t>$2,793.67 </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EEEEE"/>
                    </a:solidFill>
                  </a:tcPr>
                </a:tc>
                <a:tc>
                  <a:txBody>
                    <a:bodyPr/>
                    <a:lstStyle/>
                    <a:p>
                      <a:pPr algn="r" fontAlgn="ctr"/>
                      <a:r>
                        <a:rPr lang="en-US" sz="2400" b="0" i="0" u="none" strike="noStrike">
                          <a:solidFill>
                            <a:srgbClr val="000000"/>
                          </a:solidFill>
                          <a:effectLst/>
                          <a:latin typeface="+mn-lt"/>
                        </a:rPr>
                        <a:t>$179,821.61 </a:t>
                      </a:r>
                    </a:p>
                  </a:txBody>
                  <a:tcPr marL="7688" marR="7688" marT="7688"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EEEEE"/>
                    </a:solidFill>
                  </a:tcPr>
                </a:tc>
                <a:tc>
                  <a:txBody>
                    <a:bodyPr/>
                    <a:lstStyle/>
                    <a:p>
                      <a:pPr algn="r" fontAlgn="b"/>
                      <a:r>
                        <a:rPr lang="en-US" sz="2400" b="0" i="0" u="none" strike="noStrike">
                          <a:solidFill>
                            <a:srgbClr val="000000"/>
                          </a:solidFill>
                          <a:effectLst/>
                          <a:latin typeface="+mn-lt"/>
                        </a:rPr>
                        <a:t>$2,538.91 </a:t>
                      </a:r>
                    </a:p>
                  </a:txBody>
                  <a:tcPr marL="7688" marR="7688" marT="7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708684289"/>
                  </a:ext>
                </a:extLst>
              </a:tr>
              <a:tr h="361330">
                <a:tc>
                  <a:txBody>
                    <a:bodyPr/>
                    <a:lstStyle/>
                    <a:p>
                      <a:pPr algn="r" fontAlgn="ctr"/>
                      <a:r>
                        <a:rPr lang="en-US" sz="2400" b="0" i="0" u="none" strike="noStrike">
                          <a:solidFill>
                            <a:srgbClr val="000000"/>
                          </a:solidFill>
                          <a:effectLst/>
                          <a:latin typeface="+mn-lt"/>
                        </a:rPr>
                        <a:t>7</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r" fontAlgn="ctr"/>
                      <a:r>
                        <a:rPr lang="en-US" sz="2400" b="0" i="0" u="none" strike="noStrike">
                          <a:solidFill>
                            <a:srgbClr val="000000"/>
                          </a:solidFill>
                          <a:effectLst/>
                          <a:latin typeface="+mn-lt"/>
                        </a:rPr>
                        <a:t>$12,492.61 </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accent1">
                        <a:lumMod val="20000"/>
                        <a:lumOff val="80000"/>
                      </a:schemeClr>
                    </a:solidFill>
                  </a:tcPr>
                </a:tc>
                <a:tc>
                  <a:txBody>
                    <a:bodyPr/>
                    <a:lstStyle/>
                    <a:p>
                      <a:pPr algn="r" fontAlgn="ctr"/>
                      <a:r>
                        <a:rPr lang="en-US" sz="2400" b="0" i="0" u="none" strike="noStrike">
                          <a:solidFill>
                            <a:srgbClr val="000000"/>
                          </a:solidFill>
                          <a:effectLst/>
                          <a:latin typeface="+mn-lt"/>
                        </a:rPr>
                        <a:t>$2,995.63 </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r" fontAlgn="ctr"/>
                      <a:r>
                        <a:rPr lang="en-US" sz="2400" b="0" i="0" u="none" strike="noStrike">
                          <a:solidFill>
                            <a:srgbClr val="000000"/>
                          </a:solidFill>
                          <a:effectLst/>
                          <a:latin typeface="+mn-lt"/>
                        </a:rPr>
                        <a:t>$176,825.98 </a:t>
                      </a:r>
                    </a:p>
                  </a:txBody>
                  <a:tcPr marL="7688" marR="7688" marT="7688"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r" fontAlgn="b"/>
                      <a:r>
                        <a:rPr lang="en-US" sz="2400" b="0" i="0" u="none" strike="noStrike">
                          <a:solidFill>
                            <a:srgbClr val="000000"/>
                          </a:solidFill>
                          <a:effectLst/>
                          <a:latin typeface="+mn-lt"/>
                        </a:rPr>
                        <a:t>$2,498.52 </a:t>
                      </a:r>
                    </a:p>
                  </a:txBody>
                  <a:tcPr marL="7688" marR="7688" marT="7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369854913"/>
                  </a:ext>
                </a:extLst>
              </a:tr>
              <a:tr h="361330">
                <a:tc>
                  <a:txBody>
                    <a:bodyPr/>
                    <a:lstStyle/>
                    <a:p>
                      <a:pPr algn="r" fontAlgn="ctr"/>
                      <a:r>
                        <a:rPr lang="en-US" sz="2400" b="0" i="0" u="none" strike="noStrike">
                          <a:solidFill>
                            <a:srgbClr val="000000"/>
                          </a:solidFill>
                          <a:effectLst/>
                          <a:latin typeface="+mn-lt"/>
                        </a:rPr>
                        <a:t>8</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EEEEE"/>
                    </a:solidFill>
                  </a:tcPr>
                </a:tc>
                <a:tc>
                  <a:txBody>
                    <a:bodyPr/>
                    <a:lstStyle/>
                    <a:p>
                      <a:pPr algn="r" fontAlgn="ctr"/>
                      <a:r>
                        <a:rPr lang="en-US" sz="2400" b="0" i="0" u="none" strike="noStrike">
                          <a:solidFill>
                            <a:srgbClr val="000000"/>
                          </a:solidFill>
                          <a:effectLst/>
                          <a:latin typeface="+mn-lt"/>
                        </a:rPr>
                        <a:t>$12,276.06 </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accent1">
                        <a:lumMod val="20000"/>
                        <a:lumOff val="80000"/>
                      </a:schemeClr>
                    </a:solidFill>
                  </a:tcPr>
                </a:tc>
                <a:tc>
                  <a:txBody>
                    <a:bodyPr/>
                    <a:lstStyle/>
                    <a:p>
                      <a:pPr algn="r" fontAlgn="ctr"/>
                      <a:r>
                        <a:rPr lang="en-US" sz="2400" b="0" i="0" u="none" strike="noStrike">
                          <a:solidFill>
                            <a:srgbClr val="000000"/>
                          </a:solidFill>
                          <a:effectLst/>
                          <a:latin typeface="+mn-lt"/>
                        </a:rPr>
                        <a:t>$3,212.18 </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EEEEE"/>
                    </a:solidFill>
                  </a:tcPr>
                </a:tc>
                <a:tc>
                  <a:txBody>
                    <a:bodyPr/>
                    <a:lstStyle/>
                    <a:p>
                      <a:pPr algn="r" fontAlgn="ctr"/>
                      <a:r>
                        <a:rPr lang="en-US" sz="2400" b="0" i="0" u="none" strike="noStrike">
                          <a:solidFill>
                            <a:srgbClr val="000000"/>
                          </a:solidFill>
                          <a:effectLst/>
                          <a:latin typeface="+mn-lt"/>
                        </a:rPr>
                        <a:t>$173,613.80 </a:t>
                      </a:r>
                    </a:p>
                  </a:txBody>
                  <a:tcPr marL="7688" marR="7688" marT="7688"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EEEEE"/>
                    </a:solidFill>
                  </a:tcPr>
                </a:tc>
                <a:tc>
                  <a:txBody>
                    <a:bodyPr/>
                    <a:lstStyle/>
                    <a:p>
                      <a:pPr algn="r" fontAlgn="b"/>
                      <a:r>
                        <a:rPr lang="en-US" sz="2400" b="0" i="0" u="none" strike="noStrike">
                          <a:solidFill>
                            <a:srgbClr val="000000"/>
                          </a:solidFill>
                          <a:effectLst/>
                          <a:latin typeface="+mn-lt"/>
                        </a:rPr>
                        <a:t>$2,455.21 </a:t>
                      </a:r>
                    </a:p>
                  </a:txBody>
                  <a:tcPr marL="7688" marR="7688" marT="7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20327022"/>
                  </a:ext>
                </a:extLst>
              </a:tr>
              <a:tr h="361330">
                <a:tc>
                  <a:txBody>
                    <a:bodyPr/>
                    <a:lstStyle/>
                    <a:p>
                      <a:pPr algn="r" fontAlgn="ctr"/>
                      <a:r>
                        <a:rPr lang="en-US" sz="2400" b="0" i="0" u="none" strike="noStrike">
                          <a:solidFill>
                            <a:srgbClr val="000000"/>
                          </a:solidFill>
                          <a:effectLst/>
                          <a:latin typeface="+mn-lt"/>
                        </a:rPr>
                        <a:t>9</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r" fontAlgn="ctr"/>
                      <a:r>
                        <a:rPr lang="en-US" sz="2400" b="0" i="0" u="none" strike="noStrike">
                          <a:solidFill>
                            <a:srgbClr val="000000"/>
                          </a:solidFill>
                          <a:effectLst/>
                          <a:latin typeface="+mn-lt"/>
                        </a:rPr>
                        <a:t>$12,043.85 </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accent1">
                        <a:lumMod val="20000"/>
                        <a:lumOff val="80000"/>
                      </a:schemeClr>
                    </a:solidFill>
                  </a:tcPr>
                </a:tc>
                <a:tc>
                  <a:txBody>
                    <a:bodyPr/>
                    <a:lstStyle/>
                    <a:p>
                      <a:pPr algn="r" fontAlgn="ctr"/>
                      <a:r>
                        <a:rPr lang="en-US" sz="2400" b="0" i="0" u="none" strike="noStrike">
                          <a:solidFill>
                            <a:srgbClr val="000000"/>
                          </a:solidFill>
                          <a:effectLst/>
                          <a:latin typeface="+mn-lt"/>
                        </a:rPr>
                        <a:t>$3,444.39 </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r" fontAlgn="ctr"/>
                      <a:r>
                        <a:rPr lang="en-US" sz="2400" b="0" i="0" u="none" strike="noStrike">
                          <a:solidFill>
                            <a:srgbClr val="000000"/>
                          </a:solidFill>
                          <a:effectLst/>
                          <a:latin typeface="+mn-lt"/>
                        </a:rPr>
                        <a:t>$170,169.41 </a:t>
                      </a:r>
                    </a:p>
                  </a:txBody>
                  <a:tcPr marL="7688" marR="7688" marT="7688"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r" fontAlgn="b"/>
                      <a:r>
                        <a:rPr lang="en-US" sz="2400" b="0" i="0" u="none" strike="noStrike">
                          <a:solidFill>
                            <a:srgbClr val="000000"/>
                          </a:solidFill>
                          <a:effectLst/>
                          <a:latin typeface="+mn-lt"/>
                        </a:rPr>
                        <a:t>$2,408.77 </a:t>
                      </a:r>
                    </a:p>
                  </a:txBody>
                  <a:tcPr marL="7688" marR="7688" marT="7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765826086"/>
                  </a:ext>
                </a:extLst>
              </a:tr>
              <a:tr h="361330">
                <a:tc>
                  <a:txBody>
                    <a:bodyPr/>
                    <a:lstStyle/>
                    <a:p>
                      <a:pPr algn="r" fontAlgn="ctr"/>
                      <a:r>
                        <a:rPr lang="en-US" sz="2400" b="0" i="0" u="none" strike="noStrike">
                          <a:solidFill>
                            <a:srgbClr val="000000"/>
                          </a:solidFill>
                          <a:effectLst/>
                          <a:latin typeface="+mn-lt"/>
                        </a:rPr>
                        <a:t>10</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EEEEE"/>
                    </a:solidFill>
                  </a:tcPr>
                </a:tc>
                <a:tc>
                  <a:txBody>
                    <a:bodyPr/>
                    <a:lstStyle/>
                    <a:p>
                      <a:pPr algn="r" fontAlgn="ctr"/>
                      <a:r>
                        <a:rPr lang="en-US" sz="2400" b="0" i="0" u="none" strike="noStrike">
                          <a:solidFill>
                            <a:srgbClr val="000000"/>
                          </a:solidFill>
                          <a:effectLst/>
                          <a:latin typeface="+mn-lt"/>
                        </a:rPr>
                        <a:t>$11,794.80 </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accent1">
                        <a:lumMod val="20000"/>
                        <a:lumOff val="80000"/>
                      </a:schemeClr>
                    </a:solidFill>
                  </a:tcPr>
                </a:tc>
                <a:tc>
                  <a:txBody>
                    <a:bodyPr/>
                    <a:lstStyle/>
                    <a:p>
                      <a:pPr algn="r" fontAlgn="ctr"/>
                      <a:r>
                        <a:rPr lang="en-US" sz="2400" b="0" i="0" u="none" strike="noStrike">
                          <a:solidFill>
                            <a:srgbClr val="000000"/>
                          </a:solidFill>
                          <a:effectLst/>
                          <a:latin typeface="+mn-lt"/>
                        </a:rPr>
                        <a:t>$3,693.39 </a:t>
                      </a:r>
                    </a:p>
                  </a:txBody>
                  <a:tcPr marL="7688" marR="7688" marT="768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EEEEE"/>
                    </a:solidFill>
                  </a:tcPr>
                </a:tc>
                <a:tc>
                  <a:txBody>
                    <a:bodyPr/>
                    <a:lstStyle/>
                    <a:p>
                      <a:pPr algn="r" fontAlgn="ctr"/>
                      <a:r>
                        <a:rPr lang="en-US" sz="2400" b="0" i="0" u="none" strike="noStrike">
                          <a:solidFill>
                            <a:srgbClr val="000000"/>
                          </a:solidFill>
                          <a:effectLst/>
                          <a:latin typeface="+mn-lt"/>
                        </a:rPr>
                        <a:t>$166,476.02 </a:t>
                      </a:r>
                    </a:p>
                  </a:txBody>
                  <a:tcPr marL="7688" marR="7688" marT="7688" marB="0" anchor="ctr">
                    <a:lnL w="1270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EEEEE"/>
                    </a:solidFill>
                  </a:tcPr>
                </a:tc>
                <a:tc>
                  <a:txBody>
                    <a:bodyPr/>
                    <a:lstStyle/>
                    <a:p>
                      <a:pPr algn="r" fontAlgn="b"/>
                      <a:r>
                        <a:rPr lang="en-US" sz="2400" b="0" i="0" u="none" strike="noStrike">
                          <a:solidFill>
                            <a:srgbClr val="000000"/>
                          </a:solidFill>
                          <a:effectLst/>
                          <a:latin typeface="+mn-lt"/>
                        </a:rPr>
                        <a:t>$2,358.96 </a:t>
                      </a:r>
                    </a:p>
                  </a:txBody>
                  <a:tcPr marL="7688" marR="7688" marT="7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079514690"/>
                  </a:ext>
                </a:extLst>
              </a:tr>
              <a:tr h="461273">
                <a:tc>
                  <a:txBody>
                    <a:bodyPr/>
                    <a:lstStyle/>
                    <a:p>
                      <a:pPr algn="l" fontAlgn="b"/>
                      <a:endParaRPr lang="en-US" sz="2400" b="0" i="0" u="none" strike="noStrike">
                        <a:solidFill>
                          <a:srgbClr val="000000"/>
                        </a:solidFill>
                        <a:effectLst/>
                        <a:latin typeface="+mn-lt"/>
                      </a:endParaRPr>
                    </a:p>
                  </a:txBody>
                  <a:tcPr marL="7688" marR="7688" marT="7688" marB="0" anchor="b">
                    <a:lnL>
                      <a:noFill/>
                    </a:lnL>
                    <a:lnR>
                      <a:noFill/>
                    </a:lnR>
                    <a:lnT w="12700" cap="flat" cmpd="sng" algn="ctr">
                      <a:solidFill>
                        <a:srgbClr val="CCCCCC"/>
                      </a:solidFill>
                      <a:prstDash val="solid"/>
                      <a:round/>
                      <a:headEnd type="none" w="med" len="med"/>
                      <a:tailEnd type="none" w="med" len="med"/>
                    </a:lnT>
                    <a:lnB>
                      <a:noFill/>
                    </a:lnB>
                  </a:tcPr>
                </a:tc>
                <a:tc>
                  <a:txBody>
                    <a:bodyPr/>
                    <a:lstStyle/>
                    <a:p>
                      <a:pPr algn="l" fontAlgn="b"/>
                      <a:endParaRPr lang="en-US" sz="2400" b="0" i="0" u="none" strike="noStrike">
                        <a:solidFill>
                          <a:srgbClr val="000000"/>
                        </a:solidFill>
                        <a:effectLst/>
                        <a:latin typeface="+mn-lt"/>
                      </a:endParaRPr>
                    </a:p>
                  </a:txBody>
                  <a:tcPr marL="7688" marR="7688" marT="7688" marB="0" anchor="b">
                    <a:lnL>
                      <a:noFill/>
                    </a:lnL>
                    <a:lnR>
                      <a:noFill/>
                    </a:lnR>
                    <a:lnT w="12700" cap="flat" cmpd="sng" algn="ctr">
                      <a:solidFill>
                        <a:srgbClr val="CCCCCC"/>
                      </a:solidFill>
                      <a:prstDash val="solid"/>
                      <a:round/>
                      <a:headEnd type="none" w="med" len="med"/>
                      <a:tailEnd type="none" w="med" len="med"/>
                    </a:lnT>
                    <a:lnB>
                      <a:noFill/>
                    </a:lnB>
                  </a:tcPr>
                </a:tc>
                <a:tc>
                  <a:txBody>
                    <a:bodyPr/>
                    <a:lstStyle/>
                    <a:p>
                      <a:pPr algn="l" fontAlgn="b"/>
                      <a:endParaRPr lang="en-US" sz="2400" b="0" i="0" u="none" strike="noStrike">
                        <a:solidFill>
                          <a:srgbClr val="000000"/>
                        </a:solidFill>
                        <a:effectLst/>
                        <a:latin typeface="+mn-lt"/>
                      </a:endParaRPr>
                    </a:p>
                  </a:txBody>
                  <a:tcPr marL="7688" marR="7688" marT="7688" marB="0" anchor="b">
                    <a:lnL>
                      <a:noFill/>
                    </a:lnL>
                    <a:lnR>
                      <a:noFill/>
                    </a:lnR>
                    <a:lnT w="12700" cap="flat" cmpd="sng" algn="ctr">
                      <a:solidFill>
                        <a:srgbClr val="CCCCCC"/>
                      </a:solidFill>
                      <a:prstDash val="solid"/>
                      <a:round/>
                      <a:headEnd type="none" w="med" len="med"/>
                      <a:tailEnd type="none" w="med" len="med"/>
                    </a:lnT>
                    <a:lnB>
                      <a:noFill/>
                    </a:lnB>
                  </a:tcPr>
                </a:tc>
                <a:tc>
                  <a:txBody>
                    <a:bodyPr/>
                    <a:lstStyle/>
                    <a:p>
                      <a:pPr algn="l" fontAlgn="b"/>
                      <a:endParaRPr lang="en-US" sz="2400" b="0" i="0" u="none" strike="noStrike">
                        <a:solidFill>
                          <a:srgbClr val="000000"/>
                        </a:solidFill>
                        <a:effectLst/>
                        <a:latin typeface="+mn-lt"/>
                      </a:endParaRPr>
                    </a:p>
                  </a:txBody>
                  <a:tcPr marL="7688" marR="7688" marT="7688" marB="0" anchor="b">
                    <a:lnL>
                      <a:noFill/>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tcPr>
                </a:tc>
                <a:tc>
                  <a:txBody>
                    <a:bodyPr/>
                    <a:lstStyle/>
                    <a:p>
                      <a:pPr algn="r" fontAlgn="b"/>
                      <a:r>
                        <a:rPr lang="en-US" sz="2400" b="1" i="1" u="none" strike="noStrike">
                          <a:solidFill>
                            <a:srgbClr val="006100"/>
                          </a:solidFill>
                          <a:effectLst/>
                          <a:latin typeface="+mn-lt"/>
                        </a:rPr>
                        <a:t>$25,471.68 </a:t>
                      </a:r>
                    </a:p>
                  </a:txBody>
                  <a:tcPr marL="7688" marR="7688" marT="76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454138599"/>
                  </a:ext>
                </a:extLst>
              </a:tr>
            </a:tbl>
          </a:graphicData>
        </a:graphic>
      </p:graphicFrame>
      <p:sp>
        <p:nvSpPr>
          <p:cNvPr id="5" name="TextBox 4"/>
          <p:cNvSpPr txBox="1"/>
          <p:nvPr/>
        </p:nvSpPr>
        <p:spPr>
          <a:xfrm>
            <a:off x="8771138" y="6352143"/>
            <a:ext cx="3595456" cy="369332"/>
          </a:xfrm>
          <a:prstGeom prst="rect">
            <a:avLst/>
          </a:prstGeom>
          <a:noFill/>
        </p:spPr>
        <p:txBody>
          <a:bodyPr wrap="square" rtlCol="0">
            <a:spAutoFit/>
          </a:bodyPr>
          <a:lstStyle/>
          <a:p>
            <a:r>
              <a:rPr lang="en-US">
                <a:solidFill>
                  <a:srgbClr val="000308"/>
                </a:solidFill>
              </a:rPr>
              <a:t>For informational purposes only</a:t>
            </a:r>
          </a:p>
        </p:txBody>
      </p:sp>
      <p:sp>
        <p:nvSpPr>
          <p:cNvPr id="6" name="TextBox 5"/>
          <p:cNvSpPr txBox="1"/>
          <p:nvPr/>
        </p:nvSpPr>
        <p:spPr>
          <a:xfrm>
            <a:off x="1187820" y="5202229"/>
            <a:ext cx="7263722" cy="646331"/>
          </a:xfrm>
          <a:prstGeom prst="rect">
            <a:avLst/>
          </a:prstGeom>
          <a:noFill/>
        </p:spPr>
        <p:txBody>
          <a:bodyPr wrap="square" rtlCol="0">
            <a:spAutoFit/>
          </a:bodyPr>
          <a:lstStyle/>
          <a:p>
            <a:pPr marL="285750" indent="-285750">
              <a:buFont typeface="Arial" panose="020B0604020202020204" pitchFamily="34" charset="0"/>
              <a:buChar char="•"/>
            </a:pPr>
            <a:r>
              <a:rPr lang="en-US">
                <a:solidFill>
                  <a:srgbClr val="000308"/>
                </a:solidFill>
              </a:rPr>
              <a:t>According to the National Association of Realtors, 10 years is the average time a homebuyer stays in their home. </a:t>
            </a:r>
          </a:p>
        </p:txBody>
      </p:sp>
    </p:spTree>
    <p:extLst>
      <p:ext uri="{BB962C8B-B14F-4D97-AF65-F5344CB8AC3E}">
        <p14:creationId xmlns:p14="http://schemas.microsoft.com/office/powerpoint/2010/main" val="239636177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BC372A-D291-5A27-3254-8E6636CEF149}"/>
              </a:ext>
            </a:extLst>
          </p:cNvPr>
          <p:cNvSpPr txBox="1"/>
          <p:nvPr/>
        </p:nvSpPr>
        <p:spPr>
          <a:xfrm>
            <a:off x="400050" y="409575"/>
            <a:ext cx="113919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u="sng">
                <a:solidFill>
                  <a:schemeClr val="bg2">
                    <a:lumMod val="10000"/>
                  </a:schemeClr>
                </a:solidFill>
                <a:latin typeface="Source Sans Pro"/>
                <a:ea typeface="Source Sans Pro"/>
              </a:rPr>
              <a:t>Mortgage Tax Credit Program Example</a:t>
            </a:r>
            <a:r>
              <a:rPr lang="en-US" sz="3200" b="1">
                <a:solidFill>
                  <a:schemeClr val="bg2">
                    <a:lumMod val="10000"/>
                  </a:schemeClr>
                </a:solidFill>
                <a:latin typeface="Source Sans Pro"/>
                <a:ea typeface="Source Sans Pro"/>
              </a:rPr>
              <a:t> </a:t>
            </a:r>
          </a:p>
        </p:txBody>
      </p:sp>
      <p:sp>
        <p:nvSpPr>
          <p:cNvPr id="3" name="TextBox 2"/>
          <p:cNvSpPr txBox="1"/>
          <p:nvPr/>
        </p:nvSpPr>
        <p:spPr>
          <a:xfrm>
            <a:off x="195258" y="1072907"/>
            <a:ext cx="11806242" cy="5016758"/>
          </a:xfrm>
          <a:prstGeom prst="rect">
            <a:avLst/>
          </a:prstGeom>
          <a:noFill/>
        </p:spPr>
        <p:txBody>
          <a:bodyPr wrap="square" rtlCol="0">
            <a:spAutoFit/>
          </a:bodyPr>
          <a:lstStyle/>
          <a:p>
            <a:pPr marL="457200" indent="-457200">
              <a:buFont typeface="Arial"/>
              <a:buChar char="•"/>
            </a:pPr>
            <a:r>
              <a:rPr lang="en-US" sz="3200">
                <a:solidFill>
                  <a:schemeClr val="bg2">
                    <a:lumMod val="10000"/>
                  </a:schemeClr>
                </a:solidFill>
                <a:latin typeface="Source Sans Pro"/>
                <a:ea typeface="Source Sans Pro"/>
              </a:rPr>
              <a:t>Homebuyer made $70,000 in income. The homebuyer owes approximately $6,000 in federal income taxes.</a:t>
            </a:r>
          </a:p>
          <a:p>
            <a:endParaRPr lang="en-US" sz="3200">
              <a:solidFill>
                <a:schemeClr val="bg2">
                  <a:lumMod val="10000"/>
                </a:schemeClr>
              </a:solidFill>
              <a:latin typeface="Source Sans Pro"/>
              <a:ea typeface="Source Sans Pro"/>
            </a:endParaRPr>
          </a:p>
          <a:p>
            <a:pPr marL="457200" indent="-457200">
              <a:buFont typeface="Arial"/>
              <a:buChar char="•"/>
            </a:pPr>
            <a:r>
              <a:rPr lang="en-US" sz="3200">
                <a:solidFill>
                  <a:schemeClr val="accent1"/>
                </a:solidFill>
                <a:latin typeface="Source Sans Pro"/>
                <a:ea typeface="Source Sans Pro"/>
              </a:rPr>
              <a:t>Their mortgage tax credit (first year) is </a:t>
            </a:r>
            <a:r>
              <a:rPr lang="en-US" sz="3200" b="1">
                <a:solidFill>
                  <a:srgbClr val="0E6033"/>
                </a:solidFill>
                <a:latin typeface="Source Sans Pro"/>
                <a:ea typeface="Source Sans Pro"/>
              </a:rPr>
              <a:t>$2,703.51. </a:t>
            </a:r>
          </a:p>
          <a:p>
            <a:endParaRPr lang="en-US" sz="3200">
              <a:solidFill>
                <a:schemeClr val="bg2">
                  <a:lumMod val="10000"/>
                </a:schemeClr>
              </a:solidFill>
              <a:latin typeface="Source Sans Pro"/>
              <a:ea typeface="Source Sans Pro"/>
            </a:endParaRPr>
          </a:p>
          <a:p>
            <a:pPr marL="457200" indent="-457200">
              <a:buFont typeface="Arial"/>
              <a:buChar char="•"/>
            </a:pPr>
            <a:r>
              <a:rPr lang="en-US" sz="3200">
                <a:solidFill>
                  <a:schemeClr val="bg2">
                    <a:lumMod val="10000"/>
                  </a:schemeClr>
                </a:solidFill>
                <a:latin typeface="Source Sans Pro"/>
                <a:ea typeface="Source Sans Pro"/>
              </a:rPr>
              <a:t>Total federal income taxes now due are </a:t>
            </a:r>
            <a:r>
              <a:rPr lang="en-US" sz="3200">
                <a:solidFill>
                  <a:srgbClr val="FF0000"/>
                </a:solidFill>
                <a:latin typeface="Source Sans Pro"/>
                <a:ea typeface="Source Sans Pro"/>
              </a:rPr>
              <a:t>$3,296.49.</a:t>
            </a:r>
          </a:p>
          <a:p>
            <a:endParaRPr lang="en-US" sz="3200">
              <a:solidFill>
                <a:schemeClr val="bg2">
                  <a:lumMod val="10000"/>
                </a:schemeClr>
              </a:solidFill>
              <a:latin typeface="Source Sans Pro"/>
              <a:ea typeface="Source Sans Pro"/>
            </a:endParaRPr>
          </a:p>
          <a:p>
            <a:pPr marL="457200" indent="-457200">
              <a:buFont typeface="Arial"/>
              <a:buChar char="•"/>
            </a:pPr>
            <a:r>
              <a:rPr lang="en-US" sz="3200">
                <a:solidFill>
                  <a:schemeClr val="accent1"/>
                </a:solidFill>
                <a:latin typeface="Source Sans Pro"/>
                <a:ea typeface="Source Sans Pro"/>
              </a:rPr>
              <a:t>If the homebuyer claimed the credit for the first 10 years on their mortgage, that could be a savings of </a:t>
            </a:r>
            <a:r>
              <a:rPr lang="en-US" sz="3200" b="1" i="1">
                <a:solidFill>
                  <a:srgbClr val="0E6033"/>
                </a:solidFill>
              </a:rPr>
              <a:t>$25,471.68</a:t>
            </a:r>
            <a:r>
              <a:rPr lang="en-US" sz="3200" b="1" i="1">
                <a:solidFill>
                  <a:srgbClr val="006100"/>
                </a:solidFill>
              </a:rPr>
              <a:t> </a:t>
            </a:r>
            <a:r>
              <a:rPr lang="en-US" sz="3200">
                <a:solidFill>
                  <a:schemeClr val="accent1"/>
                </a:solidFill>
                <a:latin typeface="Source Sans Pro"/>
                <a:ea typeface="Source Sans Pro"/>
              </a:rPr>
              <a:t>in federal income taxes! </a:t>
            </a:r>
            <a:endParaRPr lang="en-US" sz="3200">
              <a:solidFill>
                <a:schemeClr val="accent1"/>
              </a:solidFill>
            </a:endParaRPr>
          </a:p>
        </p:txBody>
      </p:sp>
    </p:spTree>
    <p:extLst>
      <p:ext uri="{BB962C8B-B14F-4D97-AF65-F5344CB8AC3E}">
        <p14:creationId xmlns:p14="http://schemas.microsoft.com/office/powerpoint/2010/main" val="38931657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E0BBB-40EF-FB32-0D2D-F57949CA1A8D}"/>
              </a:ext>
            </a:extLst>
          </p:cNvPr>
          <p:cNvSpPr>
            <a:spLocks noGrp="1"/>
          </p:cNvSpPr>
          <p:nvPr>
            <p:ph type="sldNum" sz="quarter" idx="11"/>
          </p:nvPr>
        </p:nvSpPr>
        <p:spPr/>
        <p:txBody>
          <a:bodyPr/>
          <a:lstStyle/>
          <a:p>
            <a:fld id="{383B7B7A-CDDA-7C44-B1B0-1F1E45567B3B}" type="slidenum">
              <a:rPr lang="en-US" smtClean="0"/>
              <a:pPr/>
              <a:t>124</a:t>
            </a:fld>
            <a:endParaRPr lang="en-US"/>
          </a:p>
        </p:txBody>
      </p:sp>
      <p:sp>
        <p:nvSpPr>
          <p:cNvPr id="4" name="TextBox 3">
            <a:extLst>
              <a:ext uri="{FF2B5EF4-FFF2-40B4-BE49-F238E27FC236}">
                <a16:creationId xmlns:a16="http://schemas.microsoft.com/office/drawing/2014/main" id="{1CBC372A-D291-5A27-3254-8E6636CEF149}"/>
              </a:ext>
            </a:extLst>
          </p:cNvPr>
          <p:cNvSpPr txBox="1"/>
          <p:nvPr/>
        </p:nvSpPr>
        <p:spPr>
          <a:xfrm>
            <a:off x="400050" y="447675"/>
            <a:ext cx="113919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u="sng">
                <a:solidFill>
                  <a:srgbClr val="191919"/>
                </a:solidFill>
                <a:latin typeface="Source Sans Pro"/>
                <a:ea typeface="Source Sans Pro"/>
              </a:rPr>
              <a:t>Mortgage Tax Credit Program-Continued</a:t>
            </a:r>
            <a:endParaRPr lang="en-US" sz="3200" b="1">
              <a:solidFill>
                <a:srgbClr val="191919"/>
              </a:solidFill>
              <a:latin typeface="Source Sans Pro"/>
              <a:ea typeface="Source Sans Pro"/>
            </a:endParaRPr>
          </a:p>
        </p:txBody>
      </p:sp>
      <p:sp>
        <p:nvSpPr>
          <p:cNvPr id="6" name="TextBox 5">
            <a:extLst>
              <a:ext uri="{FF2B5EF4-FFF2-40B4-BE49-F238E27FC236}">
                <a16:creationId xmlns:a16="http://schemas.microsoft.com/office/drawing/2014/main" id="{E4CC476B-5B42-6BF6-DB74-2AF6D8B7D1D9}"/>
              </a:ext>
            </a:extLst>
          </p:cNvPr>
          <p:cNvSpPr txBox="1"/>
          <p:nvPr/>
        </p:nvSpPr>
        <p:spPr>
          <a:xfrm>
            <a:off x="400050" y="1257299"/>
            <a:ext cx="113919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bg2">
                    <a:lumMod val="10000"/>
                  </a:schemeClr>
                </a:solidFill>
                <a:latin typeface="Source Sans Pro"/>
                <a:ea typeface="Source Sans Pro"/>
              </a:rPr>
              <a:t>Two options for claiming the credit:</a:t>
            </a:r>
          </a:p>
        </p:txBody>
      </p:sp>
      <p:sp>
        <p:nvSpPr>
          <p:cNvPr id="7" name="TextBox 6">
            <a:extLst>
              <a:ext uri="{FF2B5EF4-FFF2-40B4-BE49-F238E27FC236}">
                <a16:creationId xmlns:a16="http://schemas.microsoft.com/office/drawing/2014/main" id="{8A7D50BF-8E8F-0943-8B71-7DD832DE4279}"/>
              </a:ext>
            </a:extLst>
          </p:cNvPr>
          <p:cNvSpPr txBox="1"/>
          <p:nvPr/>
        </p:nvSpPr>
        <p:spPr>
          <a:xfrm>
            <a:off x="676275" y="2076450"/>
            <a:ext cx="11287125"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US" sz="3200">
                <a:solidFill>
                  <a:srgbClr val="191919"/>
                </a:solidFill>
                <a:latin typeface="Source Sans Pro"/>
                <a:ea typeface="Source Sans Pro"/>
              </a:rPr>
              <a:t>End of the year tax credit.</a:t>
            </a:r>
            <a:endParaRPr lang="en-US" sz="3200">
              <a:latin typeface="Source Sans Pro"/>
              <a:ea typeface="Source Sans Pro"/>
            </a:endParaRPr>
          </a:p>
          <a:p>
            <a:endParaRPr lang="en-US" sz="3200">
              <a:solidFill>
                <a:srgbClr val="191919"/>
              </a:solidFill>
              <a:latin typeface="Source Sans Pro"/>
              <a:ea typeface="Source Sans Pro"/>
            </a:endParaRPr>
          </a:p>
          <a:p>
            <a:pPr marL="571500" indent="-571500">
              <a:buFont typeface="Arial"/>
              <a:buChar char="•"/>
            </a:pPr>
            <a:r>
              <a:rPr lang="en-US" sz="3200">
                <a:solidFill>
                  <a:srgbClr val="191919"/>
                </a:solidFill>
                <a:latin typeface="Source Sans Pro"/>
                <a:ea typeface="Source Sans Pro"/>
              </a:rPr>
              <a:t>Adjust your withholding to pay less taxes throughout the year. </a:t>
            </a:r>
          </a:p>
        </p:txBody>
      </p:sp>
      <p:pic>
        <p:nvPicPr>
          <p:cNvPr id="3" name="Picture 2">
            <a:extLst>
              <a:ext uri="{FF2B5EF4-FFF2-40B4-BE49-F238E27FC236}">
                <a16:creationId xmlns:a16="http://schemas.microsoft.com/office/drawing/2014/main" id="{37F5D6B9-8C6F-DD87-22AD-1B53FE253B59}"/>
              </a:ext>
            </a:extLst>
          </p:cNvPr>
          <p:cNvPicPr>
            <a:picLocks noChangeAspect="1"/>
          </p:cNvPicPr>
          <p:nvPr/>
        </p:nvPicPr>
        <p:blipFill>
          <a:blip r:embed="rId2"/>
          <a:stretch>
            <a:fillRect/>
          </a:stretch>
        </p:blipFill>
        <p:spPr>
          <a:xfrm>
            <a:off x="4657725" y="4133850"/>
            <a:ext cx="3324225" cy="2409825"/>
          </a:xfrm>
          <a:prstGeom prst="rect">
            <a:avLst/>
          </a:prstGeom>
        </p:spPr>
      </p:pic>
    </p:spTree>
    <p:extLst>
      <p:ext uri="{BB962C8B-B14F-4D97-AF65-F5344CB8AC3E}">
        <p14:creationId xmlns:p14="http://schemas.microsoft.com/office/powerpoint/2010/main" val="427270482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E0BBB-40EF-FB32-0D2D-F57949CA1A8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B7B7A-CDDA-7C44-B1B0-1F1E45567B3B}" type="slidenum">
              <a:rPr kumimoji="0" lang="en-US" sz="1200" b="1" i="0" u="none" strike="noStrike" kern="1200" cap="none" spc="0" normalizeH="0" baseline="0" noProof="0" smtClean="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1" i="0" u="none" strike="noStrike" kern="1200" cap="none" spc="0" normalizeH="0" baseline="0" noProof="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3"/>
          <p:cNvSpPr txBox="1">
            <a:spLocks/>
          </p:cNvSpPr>
          <p:nvPr>
            <p:custDataLst>
              <p:tags r:id="rId1"/>
            </p:custDataLst>
          </p:nvPr>
        </p:nvSpPr>
        <p:spPr>
          <a:xfrm>
            <a:off x="548639" y="1038688"/>
            <a:ext cx="11382103" cy="509847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600" b="1" i="0" u="sng" strike="noStrike" kern="1200" cap="none" spc="0" normalizeH="0" baseline="0" noProof="0">
                <a:ln>
                  <a:noFill/>
                </a:ln>
                <a:solidFill>
                  <a:srgbClr val="005185"/>
                </a:solidFill>
                <a:effectLst/>
                <a:uLnTx/>
                <a:uFillTx/>
                <a:latin typeface="Source Sans 3 SemiBold"/>
                <a:ea typeface="ＭＳ Ｐゴシック" charset="-128"/>
                <a:cs typeface="+mn-cs"/>
              </a:rPr>
              <a:t>MTC Basic </a:t>
            </a:r>
            <a:r>
              <a:rPr kumimoji="0" lang="en-US" sz="2000" b="1" i="0" u="none" strike="noStrike" kern="1200" cap="none" spc="0" normalizeH="0" baseline="0" noProof="0">
                <a:ln>
                  <a:noFill/>
                </a:ln>
                <a:solidFill>
                  <a:srgbClr val="005185"/>
                </a:solidFill>
                <a:effectLst/>
                <a:uLnTx/>
                <a:uFillTx/>
                <a:latin typeface="Source Sans 3 SemiBold"/>
                <a:ea typeface="ＭＳ Ｐゴシック" charset="-128"/>
                <a:cs typeface="+mn-cs"/>
              </a:rPr>
              <a:t>(Can be used with any loan including non-OHFA loans. The lender still needs to be an OHFA-approved lender.)</a:t>
            </a:r>
            <a:endParaRPr kumimoji="0" lang="en-US" sz="2000" b="1" i="0" u="sng" strike="noStrike" kern="1200" cap="none" spc="0" normalizeH="0" baseline="0" noProof="0">
              <a:ln>
                <a:noFill/>
              </a:ln>
              <a:solidFill>
                <a:srgbClr val="005185"/>
              </a:solidFill>
              <a:effectLst/>
              <a:uLnTx/>
              <a:uFillTx/>
              <a:latin typeface="Source Sans 3 SemiBold"/>
              <a:ea typeface="ＭＳ Ｐゴシック"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5185"/>
                </a:solidFill>
                <a:effectLst/>
                <a:uLnTx/>
                <a:uFillTx/>
                <a:latin typeface="Source Sans 3 SemiBold"/>
                <a:ea typeface="ＭＳ Ｐゴシック" charset="-128"/>
                <a:cs typeface="+mn-cs"/>
              </a:rPr>
              <a:t>Non-target areas	 	= 15%</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5185"/>
                </a:solidFill>
                <a:effectLst/>
                <a:uLnTx/>
                <a:uFillTx/>
                <a:latin typeface="Source Sans 3 SemiBold"/>
                <a:ea typeface="ＭＳ Ｐゴシック" charset="-128"/>
                <a:cs typeface="+mn-cs"/>
              </a:rPr>
              <a:t>Target areas			= 20%</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600" b="1" i="0" u="none" strike="noStrike" kern="1200" cap="none" spc="0" normalizeH="0" baseline="0" noProof="0">
              <a:ln>
                <a:noFill/>
              </a:ln>
              <a:solidFill>
                <a:srgbClr val="005185"/>
              </a:solidFill>
              <a:effectLst/>
              <a:uLnTx/>
              <a:uFillTx/>
              <a:latin typeface="Source Sans 3 SemiBold"/>
              <a:ea typeface="ＭＳ Ｐゴシック"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600" b="1" i="0" u="sng" strike="noStrike" kern="1200" cap="none" spc="0" normalizeH="0" baseline="0" noProof="0">
                <a:ln>
                  <a:noFill/>
                </a:ln>
                <a:solidFill>
                  <a:srgbClr val="69C2C6">
                    <a:lumMod val="50000"/>
                  </a:srgbClr>
                </a:solidFill>
                <a:effectLst/>
                <a:uLnTx/>
                <a:uFillTx/>
                <a:latin typeface="Source Sans 3 SemiBold"/>
                <a:ea typeface="ＭＳ Ｐゴシック" charset="-128"/>
                <a:cs typeface="+mn-cs"/>
              </a:rPr>
              <a:t>MTC Plus* </a:t>
            </a:r>
            <a:r>
              <a:rPr kumimoji="0" lang="en-US" sz="2000" b="1" i="0" u="none" strike="noStrike" kern="1200" cap="none" spc="0" normalizeH="0" baseline="0" noProof="0">
                <a:ln>
                  <a:noFill/>
                </a:ln>
                <a:solidFill>
                  <a:srgbClr val="69C2C6">
                    <a:lumMod val="50000"/>
                  </a:srgbClr>
                </a:solidFill>
                <a:effectLst/>
                <a:uLnTx/>
                <a:uFillTx/>
                <a:latin typeface="Source Sans 3 SemiBold"/>
                <a:ea typeface="ＭＳ Ｐゴシック" charset="-128"/>
                <a:cs typeface="+mn-cs"/>
              </a:rPr>
              <a:t>(Can combine with multiple programs and products and receive maximum 40% tax benefit under the MTC program.)</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69C2C6">
                    <a:lumMod val="50000"/>
                  </a:srgbClr>
                </a:solidFill>
                <a:effectLst/>
                <a:uLnTx/>
                <a:uFillTx/>
                <a:latin typeface="Source Sans 3 SemiBold"/>
                <a:ea typeface="ＭＳ Ｐゴシック" charset="-128"/>
                <a:cs typeface="+mn-cs"/>
              </a:rPr>
              <a:t>OHFA Loans			 = 40%</a:t>
            </a:r>
            <a:endParaRPr kumimoji="0" lang="en-US" sz="3200" b="1" i="0" u="none" strike="noStrike" kern="1200" cap="none" spc="0" normalizeH="0" baseline="0" noProof="0">
              <a:ln>
                <a:noFill/>
              </a:ln>
              <a:solidFill>
                <a:srgbClr val="69C2C6">
                  <a:lumMod val="50000"/>
                </a:srgbClr>
              </a:solidFill>
              <a:effectLst/>
              <a:uLnTx/>
              <a:uFillTx/>
              <a:latin typeface="Source Sans 3 SemiBold"/>
              <a:ea typeface="ＭＳ Ｐゴシック" charset="-128"/>
              <a:cs typeface="+mn-cs"/>
            </a:endParaRPr>
          </a:p>
        </p:txBody>
      </p:sp>
      <p:sp>
        <p:nvSpPr>
          <p:cNvPr id="16" name="Rectangle 15"/>
          <p:cNvSpPr/>
          <p:nvPr/>
        </p:nvSpPr>
        <p:spPr>
          <a:xfrm>
            <a:off x="965739" y="6213550"/>
            <a:ext cx="10260522" cy="400110"/>
          </a:xfrm>
          <a:prstGeom prst="rect">
            <a:avLst/>
          </a:prstGeom>
        </p:spPr>
        <p:txBody>
          <a:bodyPr wrap="square">
            <a:spAutoFit/>
          </a:bodyPr>
          <a:lstStyle/>
          <a:p>
            <a:pPr marL="0" marR="0" lvl="0" indent="0" algn="ctr" defTabSz="457200" rtl="0" eaLnBrk="0" fontAlgn="base" latinLnBrk="0" hangingPunct="0">
              <a:lnSpc>
                <a:spcPct val="100000"/>
              </a:lnSpc>
              <a:spcBef>
                <a:spcPct val="2000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charset="0"/>
                <a:ea typeface="MS PGothic" pitchFamily="34" charset="-128"/>
                <a:cs typeface="Arial" charset="0"/>
              </a:rPr>
              <a:t>*There could be an interest rate increase for the mortgage tax credit plus program.</a:t>
            </a:r>
          </a:p>
        </p:txBody>
      </p:sp>
      <p:sp>
        <p:nvSpPr>
          <p:cNvPr id="18" name="TextBox 17">
            <a:extLst>
              <a:ext uri="{FF2B5EF4-FFF2-40B4-BE49-F238E27FC236}">
                <a16:creationId xmlns:a16="http://schemas.microsoft.com/office/drawing/2014/main" id="{1CBC372A-D291-5A27-3254-8E6636CEF149}"/>
              </a:ext>
            </a:extLst>
          </p:cNvPr>
          <p:cNvSpPr txBox="1"/>
          <p:nvPr/>
        </p:nvSpPr>
        <p:spPr>
          <a:xfrm>
            <a:off x="400050" y="447675"/>
            <a:ext cx="113919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a:ln>
                  <a:noFill/>
                </a:ln>
                <a:solidFill>
                  <a:srgbClr val="191919"/>
                </a:solidFill>
                <a:effectLst/>
                <a:uLnTx/>
                <a:uFillTx/>
                <a:latin typeface="Source Sans Pro"/>
                <a:ea typeface="Source Sans Pro"/>
                <a:cs typeface="+mn-cs"/>
              </a:rPr>
              <a:t>Mortgage Tax Credit Program-Credit Rates</a:t>
            </a:r>
            <a:endParaRPr kumimoji="0" lang="en-US" sz="3200" b="1" i="0" u="none" strike="noStrike" kern="1200" cap="none" spc="0" normalizeH="0" baseline="0" noProof="0">
              <a:ln>
                <a:noFill/>
              </a:ln>
              <a:solidFill>
                <a:srgbClr val="191919"/>
              </a:solidFill>
              <a:effectLst/>
              <a:uLnTx/>
              <a:uFillTx/>
              <a:latin typeface="Source Sans Pro"/>
              <a:ea typeface="Source Sans Pro"/>
              <a:cs typeface="+mn-cs"/>
            </a:endParaRPr>
          </a:p>
        </p:txBody>
      </p:sp>
    </p:spTree>
    <p:extLst>
      <p:ext uri="{BB962C8B-B14F-4D97-AF65-F5344CB8AC3E}">
        <p14:creationId xmlns:p14="http://schemas.microsoft.com/office/powerpoint/2010/main" val="107638934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E0BBB-40EF-FB32-0D2D-F57949CA1A8D}"/>
              </a:ext>
            </a:extLst>
          </p:cNvPr>
          <p:cNvSpPr>
            <a:spLocks noGrp="1"/>
          </p:cNvSpPr>
          <p:nvPr>
            <p:ph type="sldNum" sz="quarter" idx="11"/>
          </p:nvPr>
        </p:nvSpPr>
        <p:spPr>
          <a:xfrm>
            <a:off x="8324850" y="5718175"/>
            <a:ext cx="2743200" cy="365125"/>
          </a:xfrm>
        </p:spPr>
        <p:txBody>
          <a:bodyPr/>
          <a:lstStyle/>
          <a:p>
            <a:r>
              <a:rPr lang="en-US">
                <a:latin typeface="Open Sans"/>
                <a:ea typeface="Open Sans"/>
                <a:cs typeface="Open Sans"/>
              </a:rPr>
              <a:t>0</a:t>
            </a:r>
            <a:endParaRPr lang="en-US"/>
          </a:p>
        </p:txBody>
      </p:sp>
      <p:sp>
        <p:nvSpPr>
          <p:cNvPr id="4" name="TextBox 3">
            <a:extLst>
              <a:ext uri="{FF2B5EF4-FFF2-40B4-BE49-F238E27FC236}">
                <a16:creationId xmlns:a16="http://schemas.microsoft.com/office/drawing/2014/main" id="{15F0B535-2BE5-7385-E97D-B2903C6EE19D}"/>
              </a:ext>
            </a:extLst>
          </p:cNvPr>
          <p:cNvSpPr txBox="1"/>
          <p:nvPr/>
        </p:nvSpPr>
        <p:spPr>
          <a:xfrm>
            <a:off x="400050" y="447675"/>
            <a:ext cx="113919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u="sng">
                <a:latin typeface="Source Sans Pro"/>
                <a:ea typeface="Source Sans Pro"/>
              </a:rPr>
              <a:t>Next Home</a:t>
            </a:r>
            <a:endParaRPr lang="en-US" sz="3200" b="1">
              <a:latin typeface="Source Sans Pro"/>
              <a:ea typeface="Source Sans Pro"/>
            </a:endParaRPr>
          </a:p>
        </p:txBody>
      </p:sp>
      <p:sp>
        <p:nvSpPr>
          <p:cNvPr id="5" name="TextBox 4">
            <a:extLst>
              <a:ext uri="{FF2B5EF4-FFF2-40B4-BE49-F238E27FC236}">
                <a16:creationId xmlns:a16="http://schemas.microsoft.com/office/drawing/2014/main" id="{F302106F-9FE6-EA0D-21DC-4397B1AE8030}"/>
              </a:ext>
            </a:extLst>
          </p:cNvPr>
          <p:cNvSpPr txBox="1"/>
          <p:nvPr/>
        </p:nvSpPr>
        <p:spPr>
          <a:xfrm>
            <a:off x="285750" y="1228725"/>
            <a:ext cx="7705725"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US" sz="3200">
                <a:solidFill>
                  <a:srgbClr val="191919"/>
                </a:solidFill>
                <a:latin typeface="Source Sans Pro"/>
                <a:ea typeface="Source Sans Pro"/>
              </a:rPr>
              <a:t>Next Home is available for Ohio homebuyers who are not first-time homebuyers. </a:t>
            </a:r>
          </a:p>
          <a:p>
            <a:pPr marL="571500" indent="-571500">
              <a:buFont typeface="Arial"/>
              <a:buChar char="•"/>
            </a:pPr>
            <a:endParaRPr lang="en-US" sz="3200">
              <a:solidFill>
                <a:srgbClr val="191919"/>
              </a:solidFill>
              <a:latin typeface="Source Sans Pro"/>
              <a:ea typeface="Source Sans Pro"/>
            </a:endParaRPr>
          </a:p>
          <a:p>
            <a:pPr marL="571500" indent="-571500">
              <a:buFont typeface="Arial"/>
              <a:buChar char="•"/>
            </a:pPr>
            <a:r>
              <a:rPr lang="en-US" sz="3200">
                <a:solidFill>
                  <a:srgbClr val="191919"/>
                </a:solidFill>
                <a:latin typeface="Source Sans Pro"/>
                <a:ea typeface="Source Sans Pro"/>
              </a:rPr>
              <a:t>Homebuyers can receive down payment assistance. </a:t>
            </a:r>
          </a:p>
          <a:p>
            <a:pPr marL="571500" indent="-571500">
              <a:buFont typeface="Arial"/>
              <a:buChar char="•"/>
            </a:pPr>
            <a:endParaRPr lang="en-US" sz="3200">
              <a:solidFill>
                <a:srgbClr val="191919"/>
              </a:solidFill>
              <a:latin typeface="Source Sans Pro"/>
              <a:ea typeface="Source Sans Pro"/>
            </a:endParaRPr>
          </a:p>
          <a:p>
            <a:pPr marL="571500" indent="-571500">
              <a:buFont typeface="Arial"/>
              <a:buChar char="•"/>
            </a:pPr>
            <a:r>
              <a:rPr lang="en-US" sz="3200">
                <a:solidFill>
                  <a:srgbClr val="191919"/>
                </a:solidFill>
                <a:latin typeface="Source Sans Pro"/>
                <a:ea typeface="Source Sans Pro"/>
              </a:rPr>
              <a:t>Most of the eligibility requirements are the same as the first-time homebuyer program.</a:t>
            </a:r>
            <a:r>
              <a:rPr lang="en-US" sz="3200" b="1">
                <a:solidFill>
                  <a:srgbClr val="191919"/>
                </a:solidFill>
                <a:latin typeface="Source Sans Pro"/>
                <a:ea typeface="Source Sans Pro"/>
              </a:rPr>
              <a:t> </a:t>
            </a:r>
          </a:p>
        </p:txBody>
      </p:sp>
      <p:pic>
        <p:nvPicPr>
          <p:cNvPr id="6" name="Picture 5">
            <a:extLst>
              <a:ext uri="{FF2B5EF4-FFF2-40B4-BE49-F238E27FC236}">
                <a16:creationId xmlns:a16="http://schemas.microsoft.com/office/drawing/2014/main" id="{13556D38-DCA3-B280-0572-D45B02FA209A}"/>
              </a:ext>
            </a:extLst>
          </p:cNvPr>
          <p:cNvPicPr>
            <a:picLocks noChangeAspect="1"/>
          </p:cNvPicPr>
          <p:nvPr/>
        </p:nvPicPr>
        <p:blipFill>
          <a:blip r:embed="rId2"/>
          <a:stretch>
            <a:fillRect/>
          </a:stretch>
        </p:blipFill>
        <p:spPr>
          <a:xfrm>
            <a:off x="8158163" y="442913"/>
            <a:ext cx="3629025" cy="3162300"/>
          </a:xfrm>
          <a:prstGeom prst="rect">
            <a:avLst/>
          </a:prstGeom>
        </p:spPr>
      </p:pic>
      <p:pic>
        <p:nvPicPr>
          <p:cNvPr id="7" name="Picture 6">
            <a:extLst>
              <a:ext uri="{FF2B5EF4-FFF2-40B4-BE49-F238E27FC236}">
                <a16:creationId xmlns:a16="http://schemas.microsoft.com/office/drawing/2014/main" id="{23AC440D-A640-30C4-2D61-457B26A6F507}"/>
              </a:ext>
            </a:extLst>
          </p:cNvPr>
          <p:cNvPicPr>
            <a:picLocks noChangeAspect="1"/>
          </p:cNvPicPr>
          <p:nvPr/>
        </p:nvPicPr>
        <p:blipFill>
          <a:blip r:embed="rId3"/>
          <a:stretch>
            <a:fillRect/>
          </a:stretch>
        </p:blipFill>
        <p:spPr>
          <a:xfrm>
            <a:off x="9029700" y="3829050"/>
            <a:ext cx="3162300" cy="3028950"/>
          </a:xfrm>
          <a:prstGeom prst="rect">
            <a:avLst/>
          </a:prstGeom>
        </p:spPr>
      </p:pic>
    </p:spTree>
    <p:extLst>
      <p:ext uri="{BB962C8B-B14F-4D97-AF65-F5344CB8AC3E}">
        <p14:creationId xmlns:p14="http://schemas.microsoft.com/office/powerpoint/2010/main" val="412216128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A81B4-16DA-A2AF-E7EF-8583F844EE9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4B52D9F-F351-11D5-345B-211395278A22}"/>
              </a:ext>
            </a:extLst>
          </p:cNvPr>
          <p:cNvSpPr txBox="1"/>
          <p:nvPr/>
        </p:nvSpPr>
        <p:spPr>
          <a:xfrm>
            <a:off x="400050" y="447675"/>
            <a:ext cx="113919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a:ln>
                  <a:noFill/>
                </a:ln>
                <a:solidFill>
                  <a:srgbClr val="2A2F36"/>
                </a:solidFill>
                <a:effectLst/>
                <a:uLnTx/>
                <a:uFillTx/>
                <a:latin typeface="Source Sans Pro"/>
                <a:ea typeface="Source Sans Pro"/>
                <a:cs typeface="+mn-cs"/>
              </a:rPr>
              <a:t>OHFA Combinations</a:t>
            </a:r>
            <a:endParaRPr kumimoji="0" lang="en-US" sz="3200" b="1" i="0" u="none" strike="noStrike" kern="1200" cap="none" spc="0" normalizeH="0" baseline="0" noProof="0">
              <a:ln>
                <a:noFill/>
              </a:ln>
              <a:solidFill>
                <a:srgbClr val="2A2F36"/>
              </a:solidFill>
              <a:effectLst/>
              <a:uLnTx/>
              <a:uFillTx/>
              <a:latin typeface="Source Sans Pro"/>
              <a:ea typeface="Source Sans Pro"/>
              <a:cs typeface="+mn-cs"/>
            </a:endParaRPr>
          </a:p>
        </p:txBody>
      </p:sp>
      <p:pic>
        <p:nvPicPr>
          <p:cNvPr id="3" name="Picture 2" descr="Combining OHFA Programs 1">
            <a:extLst>
              <a:ext uri="{FF2B5EF4-FFF2-40B4-BE49-F238E27FC236}">
                <a16:creationId xmlns:a16="http://schemas.microsoft.com/office/drawing/2014/main" id="{52FCA271-24D5-36C9-851A-F7EF37AADBB8}"/>
              </a:ext>
            </a:extLst>
          </p:cNvPr>
          <p:cNvPicPr>
            <a:picLocks noChangeAspect="1"/>
          </p:cNvPicPr>
          <p:nvPr/>
        </p:nvPicPr>
        <p:blipFill>
          <a:blip r:embed="rId2"/>
          <a:stretch>
            <a:fillRect/>
          </a:stretch>
        </p:blipFill>
        <p:spPr>
          <a:xfrm>
            <a:off x="234863" y="1522109"/>
            <a:ext cx="11720185" cy="3970353"/>
          </a:xfrm>
          <a:prstGeom prst="rect">
            <a:avLst/>
          </a:prstGeom>
        </p:spPr>
      </p:pic>
    </p:spTree>
    <p:extLst>
      <p:ext uri="{BB962C8B-B14F-4D97-AF65-F5344CB8AC3E}">
        <p14:creationId xmlns:p14="http://schemas.microsoft.com/office/powerpoint/2010/main" val="282559705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E6AAA-68B0-689E-E6F0-D06C3768369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2ACB36-E139-F535-3944-CAA85425A4A8}"/>
              </a:ext>
            </a:extLst>
          </p:cNvPr>
          <p:cNvSpPr>
            <a:spLocks noGrp="1"/>
          </p:cNvSpPr>
          <p:nvPr>
            <p:ph type="sldNum" sz="quarter" idx="11"/>
          </p:nvPr>
        </p:nvSpPr>
        <p:spPr>
          <a:xfrm>
            <a:off x="8324850" y="57181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lumMod val="95000"/>
                  </a:srgbClr>
                </a:solidFill>
                <a:effectLst/>
                <a:uLnTx/>
                <a:uFillTx/>
                <a:latin typeface="Open Sans"/>
                <a:ea typeface="Open Sans"/>
                <a:cs typeface="Open Sans"/>
              </a:rPr>
              <a:t>0</a:t>
            </a:r>
            <a:endParaRPr kumimoji="0" lang="en-US" sz="1200" b="1" i="0" u="none" strike="noStrike" kern="1200" cap="none" spc="0" normalizeH="0" baseline="0" noProof="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653DAE29-E407-548D-D091-BD397E5D7031}"/>
              </a:ext>
            </a:extLst>
          </p:cNvPr>
          <p:cNvSpPr txBox="1"/>
          <p:nvPr/>
        </p:nvSpPr>
        <p:spPr>
          <a:xfrm>
            <a:off x="400050" y="447675"/>
            <a:ext cx="113919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a:ln>
                  <a:noFill/>
                </a:ln>
                <a:solidFill>
                  <a:srgbClr val="2A2F36"/>
                </a:solidFill>
                <a:effectLst/>
                <a:uLnTx/>
                <a:uFillTx/>
                <a:latin typeface="Source Sans Pro"/>
                <a:ea typeface="Source Sans Pro"/>
                <a:cs typeface="+mn-cs"/>
              </a:rPr>
              <a:t>OHFA Combinations</a:t>
            </a:r>
            <a:endParaRPr kumimoji="0" lang="en-US" sz="3200" b="1" i="0" u="none" strike="noStrike" kern="1200" cap="none" spc="0" normalizeH="0" baseline="0" noProof="0">
              <a:ln>
                <a:noFill/>
              </a:ln>
              <a:solidFill>
                <a:srgbClr val="2A2F36"/>
              </a:solidFill>
              <a:effectLst/>
              <a:uLnTx/>
              <a:uFillTx/>
              <a:latin typeface="Source Sans Pro"/>
              <a:ea typeface="Source Sans Pro"/>
              <a:cs typeface="+mn-cs"/>
            </a:endParaRPr>
          </a:p>
        </p:txBody>
      </p:sp>
      <p:pic>
        <p:nvPicPr>
          <p:cNvPr id="3" name="Picture 2" descr="Combining OHFA Programs 2">
            <a:extLst>
              <a:ext uri="{FF2B5EF4-FFF2-40B4-BE49-F238E27FC236}">
                <a16:creationId xmlns:a16="http://schemas.microsoft.com/office/drawing/2014/main" id="{B1851143-9BAD-F2FA-8D16-31D4D1E40ED2}"/>
              </a:ext>
            </a:extLst>
          </p:cNvPr>
          <p:cNvPicPr>
            <a:picLocks noChangeAspect="1"/>
          </p:cNvPicPr>
          <p:nvPr/>
        </p:nvPicPr>
        <p:blipFill>
          <a:blip r:embed="rId2"/>
          <a:stretch>
            <a:fillRect/>
          </a:stretch>
        </p:blipFill>
        <p:spPr>
          <a:xfrm>
            <a:off x="172233" y="1532548"/>
            <a:ext cx="11855885" cy="4022547"/>
          </a:xfrm>
          <a:prstGeom prst="rect">
            <a:avLst/>
          </a:prstGeom>
        </p:spPr>
      </p:pic>
    </p:spTree>
    <p:extLst>
      <p:ext uri="{BB962C8B-B14F-4D97-AF65-F5344CB8AC3E}">
        <p14:creationId xmlns:p14="http://schemas.microsoft.com/office/powerpoint/2010/main" val="22689765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45B50-5342-2476-3D36-2777E1941CB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2300FA-4032-E68C-D32A-2CDC368E377A}"/>
              </a:ext>
            </a:extLst>
          </p:cNvPr>
          <p:cNvSpPr>
            <a:spLocks noGrp="1"/>
          </p:cNvSpPr>
          <p:nvPr>
            <p:ph type="sldNum" sz="quarter" idx="11"/>
          </p:nvPr>
        </p:nvSpPr>
        <p:spPr>
          <a:xfrm>
            <a:off x="8324850" y="57181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lumMod val="95000"/>
                  </a:srgbClr>
                </a:solidFill>
                <a:effectLst/>
                <a:uLnTx/>
                <a:uFillTx/>
                <a:latin typeface="Open Sans"/>
                <a:ea typeface="Open Sans"/>
                <a:cs typeface="Open Sans"/>
              </a:rPr>
              <a:t>0</a:t>
            </a:r>
            <a:endParaRPr kumimoji="0" lang="en-US" sz="1200" b="1" i="0" u="none" strike="noStrike" kern="1200" cap="none" spc="0" normalizeH="0" baseline="0" noProof="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E59EA51D-19DB-51AD-316F-560A74130020}"/>
              </a:ext>
            </a:extLst>
          </p:cNvPr>
          <p:cNvSpPr txBox="1"/>
          <p:nvPr/>
        </p:nvSpPr>
        <p:spPr>
          <a:xfrm>
            <a:off x="400050" y="447675"/>
            <a:ext cx="113919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a:ln>
                  <a:noFill/>
                </a:ln>
                <a:solidFill>
                  <a:srgbClr val="2A2F36"/>
                </a:solidFill>
                <a:effectLst/>
                <a:uLnTx/>
                <a:uFillTx/>
                <a:latin typeface="Source Sans Pro"/>
                <a:ea typeface="Source Sans Pro"/>
                <a:cs typeface="+mn-cs"/>
              </a:rPr>
              <a:t>OHFA Combinations</a:t>
            </a:r>
            <a:endParaRPr kumimoji="0" lang="en-US" sz="3200" b="1" i="0" u="none" strike="noStrike" kern="1200" cap="none" spc="0" normalizeH="0" baseline="0" noProof="0">
              <a:ln>
                <a:noFill/>
              </a:ln>
              <a:solidFill>
                <a:srgbClr val="2A2F36"/>
              </a:solidFill>
              <a:effectLst/>
              <a:uLnTx/>
              <a:uFillTx/>
              <a:latin typeface="Source Sans Pro"/>
              <a:ea typeface="Source Sans Pro"/>
              <a:cs typeface="+mn-cs"/>
            </a:endParaRPr>
          </a:p>
        </p:txBody>
      </p:sp>
      <p:pic>
        <p:nvPicPr>
          <p:cNvPr id="3" name="Picture 2" descr="Combining OHFA Programs 3">
            <a:extLst>
              <a:ext uri="{FF2B5EF4-FFF2-40B4-BE49-F238E27FC236}">
                <a16:creationId xmlns:a16="http://schemas.microsoft.com/office/drawing/2014/main" id="{71559902-94C4-E0C5-DC6B-070A38F12A8C}"/>
              </a:ext>
            </a:extLst>
          </p:cNvPr>
          <p:cNvPicPr>
            <a:picLocks noChangeAspect="1"/>
          </p:cNvPicPr>
          <p:nvPr/>
        </p:nvPicPr>
        <p:blipFill>
          <a:blip r:embed="rId2"/>
          <a:stretch>
            <a:fillRect/>
          </a:stretch>
        </p:blipFill>
        <p:spPr>
          <a:xfrm>
            <a:off x="323589" y="1626493"/>
            <a:ext cx="11542734" cy="3928601"/>
          </a:xfrm>
          <a:prstGeom prst="rect">
            <a:avLst/>
          </a:prstGeom>
        </p:spPr>
      </p:pic>
    </p:spTree>
    <p:extLst>
      <p:ext uri="{BB962C8B-B14F-4D97-AF65-F5344CB8AC3E}">
        <p14:creationId xmlns:p14="http://schemas.microsoft.com/office/powerpoint/2010/main" val="3302838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73ADB-7E31-1EF3-4BCF-382A9BD6D5E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6F0B0A-406D-6A06-58C8-B7F676216D9E}"/>
              </a:ext>
            </a:extLst>
          </p:cNvPr>
          <p:cNvSpPr>
            <a:spLocks noGrp="1"/>
          </p:cNvSpPr>
          <p:nvPr>
            <p:ph type="sldNum" sz="quarter" idx="11"/>
          </p:nvPr>
        </p:nvSpPr>
        <p:spPr/>
        <p:txBody>
          <a:bodyPr/>
          <a:lstStyle/>
          <a:p>
            <a:fld id="{383B7B7A-CDDA-7C44-B1B0-1F1E45567B3B}" type="slidenum">
              <a:rPr lang="en-US" smtClean="0"/>
              <a:pPr/>
              <a:t>13</a:t>
            </a:fld>
            <a:endParaRPr lang="en-US"/>
          </a:p>
        </p:txBody>
      </p:sp>
      <p:sp>
        <p:nvSpPr>
          <p:cNvPr id="4" name="Text Placeholder 3">
            <a:extLst>
              <a:ext uri="{FF2B5EF4-FFF2-40B4-BE49-F238E27FC236}">
                <a16:creationId xmlns:a16="http://schemas.microsoft.com/office/drawing/2014/main" id="{9C953E16-9FE5-FB67-757B-2AA91A454778}"/>
              </a:ext>
            </a:extLst>
          </p:cNvPr>
          <p:cNvSpPr>
            <a:spLocks noGrp="1"/>
          </p:cNvSpPr>
          <p:nvPr>
            <p:ph type="body" sz="quarter" idx="12"/>
          </p:nvPr>
        </p:nvSpPr>
        <p:spPr>
          <a:xfrm>
            <a:off x="332509" y="720436"/>
            <a:ext cx="11526982" cy="5227603"/>
          </a:xfrm>
        </p:spPr>
        <p:txBody>
          <a:bodyPr>
            <a:normAutofit fontScale="92500"/>
          </a:bodyPr>
          <a:lstStyle/>
          <a:p>
            <a:pPr marL="0" indent="0">
              <a:buNone/>
            </a:pPr>
            <a:r>
              <a:rPr lang="en-US" sz="3500">
                <a:solidFill>
                  <a:srgbClr val="000308"/>
                </a:solidFill>
                <a:latin typeface="+mn-lt"/>
                <a:cs typeface="Arial" panose="020B0604020202020204" pitchFamily="34" charset="0"/>
              </a:rPr>
              <a:t>“It is therefore to be regretted that this high tribunal, the final expositor of the fundamental law of the land, has reached the conclusion that it is competent for a state to regulate the enjoyment by citizens of their civil rights solely upon the basis of race.</a:t>
            </a:r>
          </a:p>
          <a:p>
            <a:pPr marL="0" indent="0">
              <a:buNone/>
            </a:pPr>
            <a:endParaRPr lang="en-US" sz="3500">
              <a:solidFill>
                <a:srgbClr val="000308"/>
              </a:solidFill>
              <a:latin typeface="+mj-lt"/>
              <a:cs typeface="Arial" panose="020B0604020202020204" pitchFamily="34" charset="0"/>
            </a:endParaRPr>
          </a:p>
          <a:p>
            <a:pPr marL="0" indent="0">
              <a:buNone/>
            </a:pPr>
            <a:r>
              <a:rPr lang="en-US" sz="3500" i="1">
                <a:solidFill>
                  <a:srgbClr val="000308"/>
                </a:solidFill>
                <a:effectLst>
                  <a:outerShdw blurRad="38100" dist="38100" dir="2700000" algn="tl">
                    <a:srgbClr val="000000">
                      <a:alpha val="43137"/>
                    </a:srgbClr>
                  </a:outerShdw>
                </a:effectLst>
                <a:latin typeface="+mj-lt"/>
                <a:cs typeface="Arial" panose="020B0604020202020204" pitchFamily="34" charset="0"/>
              </a:rPr>
              <a:t>In my opinion, the judgment this day rendered will, in time, prove to be quite as pernicious as the decision made by this tribunal in the Dred Scott Case.” </a:t>
            </a:r>
          </a:p>
          <a:p>
            <a:endParaRPr lang="en-US"/>
          </a:p>
        </p:txBody>
      </p:sp>
    </p:spTree>
    <p:extLst>
      <p:ext uri="{BB962C8B-B14F-4D97-AF65-F5344CB8AC3E}">
        <p14:creationId xmlns:p14="http://schemas.microsoft.com/office/powerpoint/2010/main" val="14886481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8C9A6-85E8-ADE3-24EB-4FBA658F33D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167A11-7DAE-6B62-A7A5-BB2BDEC36AA6}"/>
              </a:ext>
            </a:extLst>
          </p:cNvPr>
          <p:cNvSpPr>
            <a:spLocks noGrp="1"/>
          </p:cNvSpPr>
          <p:nvPr>
            <p:ph type="sldNum" sz="quarter" idx="11"/>
          </p:nvPr>
        </p:nvSpPr>
        <p:spPr>
          <a:xfrm>
            <a:off x="8324850" y="57181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lumMod val="95000"/>
                  </a:srgbClr>
                </a:solidFill>
                <a:effectLst/>
                <a:uLnTx/>
                <a:uFillTx/>
                <a:latin typeface="Open Sans"/>
                <a:ea typeface="Open Sans"/>
                <a:cs typeface="Open Sans"/>
              </a:rPr>
              <a:t>0</a:t>
            </a:r>
            <a:endParaRPr kumimoji="0" lang="en-US" sz="1200" b="1" i="0" u="none" strike="noStrike" kern="1200" cap="none" spc="0" normalizeH="0" baseline="0" noProof="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C30ACC70-2257-C298-9AE4-18AA91F02F7F}"/>
              </a:ext>
            </a:extLst>
          </p:cNvPr>
          <p:cNvSpPr txBox="1"/>
          <p:nvPr/>
        </p:nvSpPr>
        <p:spPr>
          <a:xfrm>
            <a:off x="400050" y="447675"/>
            <a:ext cx="113919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a:ln>
                  <a:noFill/>
                </a:ln>
                <a:solidFill>
                  <a:srgbClr val="2A2F36"/>
                </a:solidFill>
                <a:effectLst/>
                <a:uLnTx/>
                <a:uFillTx/>
                <a:latin typeface="Source Sans Pro"/>
                <a:ea typeface="Source Sans Pro"/>
                <a:cs typeface="+mn-cs"/>
              </a:rPr>
              <a:t>OHFA Combinations</a:t>
            </a:r>
            <a:endParaRPr kumimoji="0" lang="en-US" sz="3200" b="1" i="0" u="none" strike="noStrike" kern="1200" cap="none" spc="0" normalizeH="0" baseline="0" noProof="0">
              <a:ln>
                <a:noFill/>
              </a:ln>
              <a:solidFill>
                <a:srgbClr val="2A2F36"/>
              </a:solidFill>
              <a:effectLst/>
              <a:uLnTx/>
              <a:uFillTx/>
              <a:latin typeface="Source Sans Pro"/>
              <a:ea typeface="Source Sans Pro"/>
              <a:cs typeface="+mn-cs"/>
            </a:endParaRPr>
          </a:p>
        </p:txBody>
      </p:sp>
      <p:pic>
        <p:nvPicPr>
          <p:cNvPr id="3" name="Picture 2" descr="Combining OHFA Programs 4">
            <a:extLst>
              <a:ext uri="{FF2B5EF4-FFF2-40B4-BE49-F238E27FC236}">
                <a16:creationId xmlns:a16="http://schemas.microsoft.com/office/drawing/2014/main" id="{E699D4CF-853A-05AC-6017-64E214706B5E}"/>
              </a:ext>
            </a:extLst>
          </p:cNvPr>
          <p:cNvPicPr>
            <a:picLocks noChangeAspect="1"/>
          </p:cNvPicPr>
          <p:nvPr/>
        </p:nvPicPr>
        <p:blipFill>
          <a:blip r:embed="rId2"/>
          <a:stretch>
            <a:fillRect/>
          </a:stretch>
        </p:blipFill>
        <p:spPr>
          <a:xfrm>
            <a:off x="443630" y="1501233"/>
            <a:ext cx="11313090" cy="3865970"/>
          </a:xfrm>
          <a:prstGeom prst="rect">
            <a:avLst/>
          </a:prstGeom>
        </p:spPr>
      </p:pic>
    </p:spTree>
    <p:extLst>
      <p:ext uri="{BB962C8B-B14F-4D97-AF65-F5344CB8AC3E}">
        <p14:creationId xmlns:p14="http://schemas.microsoft.com/office/powerpoint/2010/main" val="300887007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D0C62-FC40-5CEB-48CB-D008D14CE00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AE3160-5F53-BE74-97BC-384F5C0C515E}"/>
              </a:ext>
            </a:extLst>
          </p:cNvPr>
          <p:cNvSpPr>
            <a:spLocks noGrp="1"/>
          </p:cNvSpPr>
          <p:nvPr>
            <p:ph type="sldNum" sz="quarter" idx="11"/>
          </p:nvPr>
        </p:nvSpPr>
        <p:spPr>
          <a:xfrm>
            <a:off x="8324850" y="57181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lumMod val="95000"/>
                  </a:srgbClr>
                </a:solidFill>
                <a:effectLst/>
                <a:uLnTx/>
                <a:uFillTx/>
                <a:latin typeface="Open Sans"/>
                <a:ea typeface="Open Sans"/>
                <a:cs typeface="Open Sans"/>
              </a:rPr>
              <a:t>0</a:t>
            </a:r>
            <a:endParaRPr kumimoji="0" lang="en-US" sz="1200" b="1" i="0" u="none" strike="noStrike" kern="1200" cap="none" spc="0" normalizeH="0" baseline="0" noProof="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1A1BA827-EEE7-A3C3-BA6D-29FA684F26A0}"/>
              </a:ext>
            </a:extLst>
          </p:cNvPr>
          <p:cNvSpPr txBox="1"/>
          <p:nvPr/>
        </p:nvSpPr>
        <p:spPr>
          <a:xfrm>
            <a:off x="400050" y="447675"/>
            <a:ext cx="113919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a:ln>
                  <a:noFill/>
                </a:ln>
                <a:solidFill>
                  <a:srgbClr val="2A2F36"/>
                </a:solidFill>
                <a:effectLst/>
                <a:uLnTx/>
                <a:uFillTx/>
                <a:latin typeface="Source Sans Pro"/>
                <a:ea typeface="Source Sans Pro"/>
                <a:cs typeface="+mn-cs"/>
              </a:rPr>
              <a:t>OHFA Combinations</a:t>
            </a:r>
            <a:endParaRPr kumimoji="0" lang="en-US" sz="3200" b="1" i="0" u="none" strike="noStrike" kern="1200" cap="none" spc="0" normalizeH="0" baseline="0" noProof="0">
              <a:ln>
                <a:noFill/>
              </a:ln>
              <a:solidFill>
                <a:srgbClr val="2A2F36"/>
              </a:solidFill>
              <a:effectLst/>
              <a:uLnTx/>
              <a:uFillTx/>
              <a:latin typeface="Source Sans Pro"/>
              <a:ea typeface="Source Sans Pro"/>
              <a:cs typeface="+mn-cs"/>
            </a:endParaRPr>
          </a:p>
        </p:txBody>
      </p:sp>
      <p:pic>
        <p:nvPicPr>
          <p:cNvPr id="3" name="Picture 2" descr="Combining OHFA Programs 5">
            <a:extLst>
              <a:ext uri="{FF2B5EF4-FFF2-40B4-BE49-F238E27FC236}">
                <a16:creationId xmlns:a16="http://schemas.microsoft.com/office/drawing/2014/main" id="{C2AAF0E4-1749-DD7A-7D09-8CDA7406C8C9}"/>
              </a:ext>
            </a:extLst>
          </p:cNvPr>
          <p:cNvPicPr>
            <a:picLocks noChangeAspect="1"/>
          </p:cNvPicPr>
          <p:nvPr/>
        </p:nvPicPr>
        <p:blipFill>
          <a:blip r:embed="rId2"/>
          <a:stretch>
            <a:fillRect/>
          </a:stretch>
        </p:blipFill>
        <p:spPr>
          <a:xfrm>
            <a:off x="516699" y="1605616"/>
            <a:ext cx="11166954" cy="3845094"/>
          </a:xfrm>
          <a:prstGeom prst="rect">
            <a:avLst/>
          </a:prstGeom>
        </p:spPr>
      </p:pic>
    </p:spTree>
    <p:extLst>
      <p:ext uri="{BB962C8B-B14F-4D97-AF65-F5344CB8AC3E}">
        <p14:creationId xmlns:p14="http://schemas.microsoft.com/office/powerpoint/2010/main" val="227281896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E0C5F6-1578-A4E6-B83B-1A79EBA4DB64}"/>
              </a:ext>
            </a:extLst>
          </p:cNvPr>
          <p:cNvSpPr txBox="1"/>
          <p:nvPr/>
        </p:nvSpPr>
        <p:spPr>
          <a:xfrm>
            <a:off x="106532" y="588329"/>
            <a:ext cx="11922710"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Source Sans 3"/>
                <a:ea typeface="+mn-ea"/>
                <a:cs typeface="Arial" panose="020B0604020202020204" pitchFamily="34" charset="0"/>
              </a:rPr>
              <a:t>We recommend that you direct your clients to our consumer facing website: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Source Sans 3"/>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Source Sans 3"/>
                <a:ea typeface="+mn-ea"/>
                <a:cs typeface="Arial" panose="020B0604020202020204" pitchFamily="34" charset="0"/>
              </a:rPr>
              <a:t>Myohiohome.org </a:t>
            </a:r>
          </a:p>
          <a:p>
            <a:pPr marL="571500" marR="0" lvl="0" indent="-571500" algn="l" defTabSz="914400" rtl="0" eaLnBrk="1" fontAlgn="auto" latinLnBrk="0" hangingPunct="1">
              <a:lnSpc>
                <a:spcPct val="100000"/>
              </a:lnSpc>
              <a:spcBef>
                <a:spcPts val="0"/>
              </a:spcBef>
              <a:spcAft>
                <a:spcPts val="0"/>
              </a:spcAft>
              <a:buClrTx/>
              <a:buSzTx/>
              <a:buFont typeface="Arial"/>
              <a:buChar char="•"/>
              <a:tabLst/>
              <a:defRPr/>
            </a:pPr>
            <a:endParaRPr kumimoji="0" lang="en-US" sz="3600" b="1" i="0" u="none" strike="noStrike" kern="1200" cap="none" spc="0" normalizeH="0" baseline="0" noProof="0">
              <a:ln>
                <a:noFill/>
              </a:ln>
              <a:solidFill>
                <a:srgbClr val="2A2F36"/>
              </a:solidFill>
              <a:effectLst/>
              <a:uLnTx/>
              <a:uFillTx/>
              <a:latin typeface="Source Sans Pro"/>
              <a:ea typeface="Source Sans Pro"/>
              <a:cs typeface="+mn-cs"/>
            </a:endParaRPr>
          </a:p>
        </p:txBody>
      </p:sp>
      <p:pic>
        <p:nvPicPr>
          <p:cNvPr id="4" name="Picture 3">
            <a:extLst>
              <a:ext uri="{FF2B5EF4-FFF2-40B4-BE49-F238E27FC236}">
                <a16:creationId xmlns:a16="http://schemas.microsoft.com/office/drawing/2014/main" id="{7FA4FBBD-2706-1B08-D4B6-F7C4E63D88DC}"/>
              </a:ext>
            </a:extLst>
          </p:cNvPr>
          <p:cNvPicPr>
            <a:picLocks noChangeAspect="1"/>
          </p:cNvPicPr>
          <p:nvPr/>
        </p:nvPicPr>
        <p:blipFill>
          <a:blip r:embed="rId2"/>
          <a:stretch>
            <a:fillRect/>
          </a:stretch>
        </p:blipFill>
        <p:spPr>
          <a:xfrm>
            <a:off x="2202493" y="2772410"/>
            <a:ext cx="7787013" cy="3724437"/>
          </a:xfrm>
          <a:prstGeom prst="rect">
            <a:avLst/>
          </a:prstGeom>
        </p:spPr>
      </p:pic>
    </p:spTree>
    <p:extLst>
      <p:ext uri="{BB962C8B-B14F-4D97-AF65-F5344CB8AC3E}">
        <p14:creationId xmlns:p14="http://schemas.microsoft.com/office/powerpoint/2010/main" val="202491512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1FA0C8-308C-DA4E-9C91-BB426B42E756}"/>
              </a:ext>
            </a:extLst>
          </p:cNvPr>
          <p:cNvSpPr>
            <a:spLocks noGrp="1"/>
          </p:cNvSpPr>
          <p:nvPr>
            <p:ph type="sldNum" sz="quarter" idx="11"/>
          </p:nvPr>
        </p:nvSpPr>
        <p:spPr/>
        <p:txBody>
          <a:bodyPr/>
          <a:lstStyle/>
          <a:p>
            <a:fld id="{383B7B7A-CDDA-7C44-B1B0-1F1E45567B3B}" type="slidenum">
              <a:rPr lang="en-US" smtClean="0"/>
              <a:pPr/>
              <a:t>133</a:t>
            </a:fld>
            <a:endParaRPr lang="en-US"/>
          </a:p>
        </p:txBody>
      </p:sp>
      <p:sp>
        <p:nvSpPr>
          <p:cNvPr id="4" name="Text Placeholder 3">
            <a:extLst>
              <a:ext uri="{FF2B5EF4-FFF2-40B4-BE49-F238E27FC236}">
                <a16:creationId xmlns:a16="http://schemas.microsoft.com/office/drawing/2014/main" id="{011A285D-AFD5-69F7-5772-8C7F1D7251D1}"/>
              </a:ext>
            </a:extLst>
          </p:cNvPr>
          <p:cNvSpPr>
            <a:spLocks noGrp="1"/>
          </p:cNvSpPr>
          <p:nvPr>
            <p:ph type="body" sz="quarter" idx="12"/>
          </p:nvPr>
        </p:nvSpPr>
        <p:spPr>
          <a:xfrm>
            <a:off x="273727" y="827583"/>
            <a:ext cx="11649986" cy="1277443"/>
          </a:xfrm>
        </p:spPr>
        <p:txBody>
          <a:bodyPr vert="horz" lIns="91440" tIns="45720" rIns="91440" bIns="45720" rtlCol="0" anchor="t">
            <a:normAutofit/>
          </a:bodyPr>
          <a:lstStyle/>
          <a:p>
            <a:pPr>
              <a:buClrTx/>
            </a:pPr>
            <a:r>
              <a:rPr lang="en-US" sz="3200">
                <a:solidFill>
                  <a:schemeClr val="bg2">
                    <a:lumMod val="10000"/>
                  </a:schemeClr>
                </a:solidFill>
                <a:latin typeface="Source Sans Pro"/>
                <a:ea typeface="Open Sans"/>
                <a:cs typeface="Open Sans"/>
              </a:rPr>
              <a:t>Visit ohiohome.org and click on "Our Partners" and then "Real Estate Agents."  </a:t>
            </a:r>
            <a:endParaRPr lang="en-US" sz="3200">
              <a:solidFill>
                <a:schemeClr val="bg2">
                  <a:lumMod val="10000"/>
                </a:schemeClr>
              </a:solidFill>
            </a:endParaRPr>
          </a:p>
        </p:txBody>
      </p:sp>
      <p:sp>
        <p:nvSpPr>
          <p:cNvPr id="9" name="TextBox 8">
            <a:extLst>
              <a:ext uri="{FF2B5EF4-FFF2-40B4-BE49-F238E27FC236}">
                <a16:creationId xmlns:a16="http://schemas.microsoft.com/office/drawing/2014/main" id="{B633EEBF-9232-91DD-158B-C3FD8C703B03}"/>
              </a:ext>
            </a:extLst>
          </p:cNvPr>
          <p:cNvSpPr txBox="1"/>
          <p:nvPr/>
        </p:nvSpPr>
        <p:spPr>
          <a:xfrm>
            <a:off x="400050" y="361950"/>
            <a:ext cx="114109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u="sng">
                <a:solidFill>
                  <a:srgbClr val="191919"/>
                </a:solidFill>
              </a:rPr>
              <a:t>Social Media Toolkit</a:t>
            </a:r>
            <a:r>
              <a:rPr lang="en-US" sz="3200" b="1">
                <a:solidFill>
                  <a:srgbClr val="191919"/>
                </a:solidFill>
              </a:rPr>
              <a:t> </a:t>
            </a:r>
          </a:p>
        </p:txBody>
      </p:sp>
      <p:pic>
        <p:nvPicPr>
          <p:cNvPr id="5" name="Picture 4">
            <a:extLst>
              <a:ext uri="{FF2B5EF4-FFF2-40B4-BE49-F238E27FC236}">
                <a16:creationId xmlns:a16="http://schemas.microsoft.com/office/drawing/2014/main" id="{6C717C4F-F20D-0E08-0DAB-DC99BFC368B5}"/>
              </a:ext>
            </a:extLst>
          </p:cNvPr>
          <p:cNvPicPr>
            <a:picLocks noChangeAspect="1"/>
          </p:cNvPicPr>
          <p:nvPr/>
        </p:nvPicPr>
        <p:blipFill>
          <a:blip r:embed="rId2"/>
          <a:stretch>
            <a:fillRect/>
          </a:stretch>
        </p:blipFill>
        <p:spPr>
          <a:xfrm>
            <a:off x="4228840" y="2336239"/>
            <a:ext cx="3734321" cy="4020111"/>
          </a:xfrm>
          <a:prstGeom prst="rect">
            <a:avLst/>
          </a:prstGeom>
        </p:spPr>
      </p:pic>
    </p:spTree>
    <p:extLst>
      <p:ext uri="{BB962C8B-B14F-4D97-AF65-F5344CB8AC3E}">
        <p14:creationId xmlns:p14="http://schemas.microsoft.com/office/powerpoint/2010/main" val="415235801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E0BBB-40EF-FB32-0D2D-F57949CA1A8D}"/>
              </a:ext>
            </a:extLst>
          </p:cNvPr>
          <p:cNvSpPr>
            <a:spLocks noGrp="1"/>
          </p:cNvSpPr>
          <p:nvPr>
            <p:ph type="sldNum" sz="quarter" idx="11"/>
          </p:nvPr>
        </p:nvSpPr>
        <p:spPr/>
        <p:txBody>
          <a:bodyPr/>
          <a:lstStyle/>
          <a:p>
            <a:fld id="{383B7B7A-CDDA-7C44-B1B0-1F1E45567B3B}" type="slidenum">
              <a:rPr lang="en-US" smtClean="0"/>
              <a:pPr/>
              <a:t>134</a:t>
            </a:fld>
            <a:endParaRPr lang="en-US"/>
          </a:p>
        </p:txBody>
      </p:sp>
      <p:pic>
        <p:nvPicPr>
          <p:cNvPr id="3" name="Picture 2">
            <a:extLst>
              <a:ext uri="{FF2B5EF4-FFF2-40B4-BE49-F238E27FC236}">
                <a16:creationId xmlns:a16="http://schemas.microsoft.com/office/drawing/2014/main" id="{DC543DB2-CB4A-3A0C-8CCB-35D3C662455B}"/>
              </a:ext>
            </a:extLst>
          </p:cNvPr>
          <p:cNvPicPr>
            <a:picLocks noChangeAspect="1"/>
          </p:cNvPicPr>
          <p:nvPr/>
        </p:nvPicPr>
        <p:blipFill>
          <a:blip r:embed="rId2"/>
          <a:stretch>
            <a:fillRect/>
          </a:stretch>
        </p:blipFill>
        <p:spPr>
          <a:xfrm>
            <a:off x="3557587" y="885825"/>
            <a:ext cx="5077340" cy="5086350"/>
          </a:xfrm>
          <a:prstGeom prst="rect">
            <a:avLst/>
          </a:prstGeom>
        </p:spPr>
      </p:pic>
    </p:spTree>
    <p:extLst>
      <p:ext uri="{BB962C8B-B14F-4D97-AF65-F5344CB8AC3E}">
        <p14:creationId xmlns:p14="http://schemas.microsoft.com/office/powerpoint/2010/main" val="138150086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E0C5F6-1578-A4E6-B83B-1A79EBA4DB64}"/>
              </a:ext>
            </a:extLst>
          </p:cNvPr>
          <p:cNvSpPr txBox="1"/>
          <p:nvPr/>
        </p:nvSpPr>
        <p:spPr>
          <a:xfrm>
            <a:off x="219074" y="819149"/>
            <a:ext cx="1176337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US" sz="3200">
                <a:latin typeface="Source Sans Pro"/>
                <a:ea typeface="Source Sans Pro"/>
              </a:rPr>
              <a:t>Your certificates will be emailed by Tuesday. </a:t>
            </a:r>
          </a:p>
          <a:p>
            <a:endParaRPr lang="en-US" sz="3200">
              <a:latin typeface="Source Sans Pro"/>
              <a:ea typeface="Source Sans Pro"/>
            </a:endParaRPr>
          </a:p>
          <a:p>
            <a:endParaRPr lang="en-US" sz="3200">
              <a:latin typeface="Source Sans Pro"/>
              <a:ea typeface="Source Sans Pro"/>
            </a:endParaRPr>
          </a:p>
        </p:txBody>
      </p:sp>
      <p:pic>
        <p:nvPicPr>
          <p:cNvPr id="5" name="Picture 4" descr="6 Tips for People Buying a Home During COVID-19 | Techno FAQ"/>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954295" y="2388809"/>
            <a:ext cx="4283410" cy="3215346"/>
          </a:xfrm>
          <a:prstGeom prst="rect">
            <a:avLst/>
          </a:prstGeom>
        </p:spPr>
      </p:pic>
    </p:spTree>
    <p:extLst>
      <p:ext uri="{BB962C8B-B14F-4D97-AF65-F5344CB8AC3E}">
        <p14:creationId xmlns:p14="http://schemas.microsoft.com/office/powerpoint/2010/main" val="308317572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E0C5F6-1578-A4E6-B83B-1A79EBA4DB64}"/>
              </a:ext>
            </a:extLst>
          </p:cNvPr>
          <p:cNvSpPr txBox="1"/>
          <p:nvPr/>
        </p:nvSpPr>
        <p:spPr>
          <a:xfrm>
            <a:off x="219074" y="819149"/>
            <a:ext cx="11763375"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i="1">
                <a:solidFill>
                  <a:prstClr val="black"/>
                </a:solidFill>
                <a:cs typeface="Arial" panose="020B0604020202020204" pitchFamily="34" charset="0"/>
              </a:rPr>
              <a:t>All information in this presentation, brochure, or term sheet is for informational purposes only. OHFA Homeownership Programs and Products are subject to change. Additional eligibility requirements may be required based on borrower specific criteria. </a:t>
            </a:r>
          </a:p>
          <a:p>
            <a:pPr marL="571500" indent="-571500">
              <a:buFont typeface="Arial"/>
              <a:buChar char="•"/>
            </a:pPr>
            <a:endParaRPr lang="en-US" sz="3600" b="1">
              <a:latin typeface="Source Sans Pro"/>
              <a:ea typeface="Source Sans Pro"/>
            </a:endParaRPr>
          </a:p>
        </p:txBody>
      </p:sp>
    </p:spTree>
    <p:extLst>
      <p:ext uri="{BB962C8B-B14F-4D97-AF65-F5344CB8AC3E}">
        <p14:creationId xmlns:p14="http://schemas.microsoft.com/office/powerpoint/2010/main" val="15613100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247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CA407-7259-9019-A532-BCD49FD0220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8F3038-1596-403C-EB9D-4E33FFD3D3C3}"/>
              </a:ext>
            </a:extLst>
          </p:cNvPr>
          <p:cNvSpPr>
            <a:spLocks noGrp="1"/>
          </p:cNvSpPr>
          <p:nvPr>
            <p:ph type="sldNum" sz="quarter" idx="11"/>
          </p:nvPr>
        </p:nvSpPr>
        <p:spPr/>
        <p:txBody>
          <a:bodyPr/>
          <a:lstStyle/>
          <a:p>
            <a:fld id="{383B7B7A-CDDA-7C44-B1B0-1F1E45567B3B}" type="slidenum">
              <a:rPr lang="en-US" smtClean="0"/>
              <a:pPr/>
              <a:t>14</a:t>
            </a:fld>
            <a:endParaRPr lang="en-US"/>
          </a:p>
        </p:txBody>
      </p:sp>
      <p:sp>
        <p:nvSpPr>
          <p:cNvPr id="3" name="Title 2">
            <a:extLst>
              <a:ext uri="{FF2B5EF4-FFF2-40B4-BE49-F238E27FC236}">
                <a16:creationId xmlns:a16="http://schemas.microsoft.com/office/drawing/2014/main" id="{C1653FEA-456E-0333-E7E2-3C15B24A1721}"/>
              </a:ext>
            </a:extLst>
          </p:cNvPr>
          <p:cNvSpPr>
            <a:spLocks noGrp="1"/>
          </p:cNvSpPr>
          <p:nvPr>
            <p:ph type="title"/>
          </p:nvPr>
        </p:nvSpPr>
        <p:spPr>
          <a:xfrm>
            <a:off x="381000" y="653653"/>
            <a:ext cx="11430000" cy="982861"/>
          </a:xfrm>
        </p:spPr>
        <p:txBody>
          <a:bodyPr/>
          <a:lstStyle/>
          <a:p>
            <a:pPr algn="ctr"/>
            <a:r>
              <a:rPr lang="en-US" sz="3600" b="1" u="sng">
                <a:solidFill>
                  <a:srgbClr val="000000"/>
                </a:solidFill>
                <a:cs typeface="Arial" panose="020B0604020202020204" pitchFamily="34" charset="0"/>
              </a:rPr>
              <a:t>1896 Plessy v. Ferguson</a:t>
            </a:r>
            <a:endParaRPr lang="en-US"/>
          </a:p>
        </p:txBody>
      </p:sp>
      <p:pic>
        <p:nvPicPr>
          <p:cNvPr id="5" name="Sj54KP16Ilw">
            <a:extLst>
              <a:ext uri="{FF2B5EF4-FFF2-40B4-BE49-F238E27FC236}">
                <a16:creationId xmlns:a16="http://schemas.microsoft.com/office/drawing/2014/main" id="{08B695F0-BD4F-25DA-F4C3-FC99A0883D52}"/>
              </a:ext>
            </a:extLst>
          </p:cNvPr>
          <p:cNvPicPr>
            <a:picLocks noRot="1" noChangeAspect="1"/>
          </p:cNvPicPr>
          <p:nvPr>
            <a:videoFile r:link="rId1"/>
          </p:nvPr>
        </p:nvPicPr>
        <p:blipFill>
          <a:blip r:embed="rId3"/>
          <a:stretch>
            <a:fillRect/>
          </a:stretch>
        </p:blipFill>
        <p:spPr>
          <a:xfrm>
            <a:off x="1374019" y="1226684"/>
            <a:ext cx="9443961" cy="5312228"/>
          </a:xfrm>
          <a:prstGeom prst="rect">
            <a:avLst/>
          </a:prstGeom>
        </p:spPr>
      </p:pic>
    </p:spTree>
    <p:extLst>
      <p:ext uri="{BB962C8B-B14F-4D97-AF65-F5344CB8AC3E}">
        <p14:creationId xmlns:p14="http://schemas.microsoft.com/office/powerpoint/2010/main" val="1247686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74C87-09EC-2656-8CB4-729F0F4F2BF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BAB5408-4094-0901-9969-A78824A9DECB}"/>
              </a:ext>
            </a:extLst>
          </p:cNvPr>
          <p:cNvSpPr>
            <a:spLocks noGrp="1"/>
          </p:cNvSpPr>
          <p:nvPr>
            <p:ph type="body" sz="quarter" idx="12"/>
          </p:nvPr>
        </p:nvSpPr>
        <p:spPr>
          <a:xfrm>
            <a:off x="461819" y="955736"/>
            <a:ext cx="11430000" cy="4724628"/>
          </a:xfrm>
        </p:spPr>
        <p:txBody>
          <a:bodyPr vert="horz" lIns="91440" tIns="45720" rIns="91440" bIns="45720" rtlCol="0" anchor="t">
            <a:normAutofit/>
          </a:bodyPr>
          <a:lstStyle/>
          <a:p>
            <a:pPr marL="0" indent="0">
              <a:buNone/>
            </a:pPr>
            <a:r>
              <a:rPr lang="en-US" sz="3200" u="sng">
                <a:latin typeface="Source Sans Pro"/>
                <a:ea typeface="Open Sans"/>
                <a:cs typeface="Open Sans"/>
              </a:rPr>
              <a:t>1917 Buchannan V. Warley- </a:t>
            </a:r>
            <a:r>
              <a:rPr lang="en-US" sz="3200">
                <a:latin typeface="Source Sans Pro"/>
                <a:ea typeface="Open Sans"/>
                <a:cs typeface="Open Sans"/>
              </a:rPr>
              <a:t>Racial zoning (government zoning) of minorities is a violation of the 14th amendment.</a:t>
            </a:r>
          </a:p>
          <a:p>
            <a:pPr marL="0" indent="0">
              <a:buNone/>
            </a:pPr>
            <a:endParaRPr lang="en-US" sz="3200"/>
          </a:p>
          <a:p>
            <a:pPr marL="0" indent="0">
              <a:buNone/>
            </a:pPr>
            <a:r>
              <a:rPr lang="en-US" sz="3200" u="sng">
                <a:latin typeface="Source Sans Pro"/>
                <a:ea typeface="Open Sans"/>
                <a:cs typeface="Open Sans"/>
              </a:rPr>
              <a:t>1920-19</a:t>
            </a:r>
            <a:r>
              <a:rPr lang="en-US" sz="3200" u="sng" baseline="30000">
                <a:latin typeface="Source Sans Pro"/>
                <a:ea typeface="Open Sans"/>
                <a:cs typeface="Open Sans"/>
              </a:rPr>
              <a:t>th</a:t>
            </a:r>
            <a:r>
              <a:rPr lang="en-US" sz="3200" u="sng">
                <a:latin typeface="Source Sans Pro"/>
                <a:ea typeface="Open Sans"/>
                <a:cs typeface="Open Sans"/>
              </a:rPr>
              <a:t> Amendment-</a:t>
            </a:r>
            <a:r>
              <a:rPr lang="en-US" sz="3200">
                <a:latin typeface="Source Sans Pro"/>
                <a:ea typeface="Open Sans"/>
                <a:cs typeface="Open Sans"/>
              </a:rPr>
              <a:t> Women’s right to vote. </a:t>
            </a:r>
            <a:endParaRPr lang="en-US" sz="3200" u="sng">
              <a:latin typeface="Source Sans Pro"/>
              <a:ea typeface="Open Sans"/>
              <a:cs typeface="Open Sans"/>
            </a:endParaRPr>
          </a:p>
          <a:p>
            <a:pPr marL="0" indent="0">
              <a:buNone/>
            </a:pPr>
            <a:endParaRPr lang="en-US" sz="3200" u="sng"/>
          </a:p>
          <a:p>
            <a:pPr marL="0" indent="0">
              <a:buNone/>
            </a:pPr>
            <a:r>
              <a:rPr lang="en-US" sz="3200" u="sng">
                <a:latin typeface="Source Sans Pro"/>
                <a:ea typeface="Open Sans"/>
                <a:cs typeface="Open Sans"/>
              </a:rPr>
              <a:t>1924-Indian Citizenship Act- </a:t>
            </a:r>
            <a:r>
              <a:rPr lang="en-US" sz="3200">
                <a:latin typeface="Source Sans Pro"/>
                <a:ea typeface="Open Sans"/>
                <a:cs typeface="Open Sans"/>
              </a:rPr>
              <a:t>Granted citizenship to all Native Americans.</a:t>
            </a:r>
          </a:p>
        </p:txBody>
      </p:sp>
    </p:spTree>
    <p:extLst>
      <p:ext uri="{BB962C8B-B14F-4D97-AF65-F5344CB8AC3E}">
        <p14:creationId xmlns:p14="http://schemas.microsoft.com/office/powerpoint/2010/main" val="3325382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F8EA20-62B0-0A18-43E8-A75444959A78}"/>
              </a:ext>
            </a:extLst>
          </p:cNvPr>
          <p:cNvPicPr>
            <a:picLocks noChangeAspect="1"/>
          </p:cNvPicPr>
          <p:nvPr/>
        </p:nvPicPr>
        <p:blipFill>
          <a:blip r:embed="rId2"/>
          <a:srcRect l="17861" r="6814" b="-3"/>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5" name="Picture 4">
            <a:extLst>
              <a:ext uri="{FF2B5EF4-FFF2-40B4-BE49-F238E27FC236}">
                <a16:creationId xmlns:a16="http://schemas.microsoft.com/office/drawing/2014/main" id="{9CD1AB82-7C9E-BF96-7079-0A7F039A5773}"/>
              </a:ext>
            </a:extLst>
          </p:cNvPr>
          <p:cNvPicPr>
            <a:picLocks noChangeAspect="1"/>
          </p:cNvPicPr>
          <p:nvPr/>
        </p:nvPicPr>
        <p:blipFill>
          <a:blip r:embed="rId3"/>
          <a:srcRect t="11533" r="-1" b="17010"/>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1102026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6" name="Rectangle 35">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8" name="Picture 17" descr="A group of men posing for a photo in front of a plane&#10;&#10;Description automatically generated with medium confidence">
            <a:extLst>
              <a:ext uri="{FF2B5EF4-FFF2-40B4-BE49-F238E27FC236}">
                <a16:creationId xmlns:a16="http://schemas.microsoft.com/office/drawing/2014/main" id="{80EA29B9-7DC4-9499-6B4E-7ADAAE9B648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65" r="5359" b="2"/>
          <a:stretch/>
        </p:blipFill>
        <p:spPr>
          <a:xfrm>
            <a:off x="6421035" y="643467"/>
            <a:ext cx="5129784" cy="5571066"/>
          </a:xfrm>
          <a:prstGeom prst="rect">
            <a:avLst/>
          </a:prstGeom>
        </p:spPr>
      </p:pic>
      <p:sp>
        <p:nvSpPr>
          <p:cNvPr id="38" name="Rectangle 37">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22" name="Picture 21" descr="A group of people standing next to a plane&#10;&#10;Description automatically generated with medium confidence">
            <a:extLst>
              <a:ext uri="{FF2B5EF4-FFF2-40B4-BE49-F238E27FC236}">
                <a16:creationId xmlns:a16="http://schemas.microsoft.com/office/drawing/2014/main" id="{5ED1CEEB-6894-6C1B-D170-E958ABB1C8C8}"/>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34538" r="13667" b="-1"/>
          <a:stretch/>
        </p:blipFill>
        <p:spPr>
          <a:xfrm>
            <a:off x="641180" y="643467"/>
            <a:ext cx="5129784" cy="5571066"/>
          </a:xfrm>
          <a:prstGeom prst="rect">
            <a:avLst/>
          </a:prstGeom>
        </p:spPr>
      </p:pic>
      <p:sp>
        <p:nvSpPr>
          <p:cNvPr id="26" name="TextBox 25">
            <a:extLst>
              <a:ext uri="{FF2B5EF4-FFF2-40B4-BE49-F238E27FC236}">
                <a16:creationId xmlns:a16="http://schemas.microsoft.com/office/drawing/2014/main" id="{1184D2D9-62F5-C132-BEDC-99417A2D3524}"/>
              </a:ext>
            </a:extLst>
          </p:cNvPr>
          <p:cNvSpPr txBox="1"/>
          <p:nvPr/>
        </p:nvSpPr>
        <p:spPr>
          <a:xfrm>
            <a:off x="3458737" y="0"/>
            <a:ext cx="52745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entury Gothic"/>
                <a:ea typeface="+mn-ea"/>
                <a:cs typeface="Arial" panose="020B0604020202020204" pitchFamily="34" charset="0"/>
              </a:rPr>
              <a:t>1941- Tuskegee Airmen</a:t>
            </a:r>
          </a:p>
        </p:txBody>
      </p:sp>
    </p:spTree>
    <p:extLst>
      <p:ext uri="{BB962C8B-B14F-4D97-AF65-F5344CB8AC3E}">
        <p14:creationId xmlns:p14="http://schemas.microsoft.com/office/powerpoint/2010/main" val="1674423027"/>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37DFC-2159-E928-9E09-FE8BAFB1371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718EA4-FD44-A22A-542F-BF59D638B291}"/>
              </a:ext>
            </a:extLst>
          </p:cNvPr>
          <p:cNvSpPr>
            <a:spLocks noGrp="1"/>
          </p:cNvSpPr>
          <p:nvPr>
            <p:ph type="sldNum" sz="quarter" idx="11"/>
          </p:nvPr>
        </p:nvSpPr>
        <p:spPr/>
        <p:txBody>
          <a:bodyPr/>
          <a:lstStyle/>
          <a:p>
            <a:fld id="{383B7B7A-CDDA-7C44-B1B0-1F1E45567B3B}" type="slidenum">
              <a:rPr lang="en-US" smtClean="0"/>
              <a:pPr/>
              <a:t>18</a:t>
            </a:fld>
            <a:endParaRPr lang="en-US"/>
          </a:p>
        </p:txBody>
      </p:sp>
      <p:sp>
        <p:nvSpPr>
          <p:cNvPr id="3" name="Title 2">
            <a:extLst>
              <a:ext uri="{FF2B5EF4-FFF2-40B4-BE49-F238E27FC236}">
                <a16:creationId xmlns:a16="http://schemas.microsoft.com/office/drawing/2014/main" id="{54C1F056-DB93-0F45-ED28-953F8BF012D9}"/>
              </a:ext>
            </a:extLst>
          </p:cNvPr>
          <p:cNvSpPr>
            <a:spLocks noGrp="1"/>
          </p:cNvSpPr>
          <p:nvPr>
            <p:ph type="title"/>
          </p:nvPr>
        </p:nvSpPr>
        <p:spPr>
          <a:xfrm>
            <a:off x="381000" y="581645"/>
            <a:ext cx="11430000" cy="982861"/>
          </a:xfrm>
        </p:spPr>
        <p:txBody>
          <a:bodyPr/>
          <a:lstStyle/>
          <a:p>
            <a:pPr algn="ctr"/>
            <a:r>
              <a:rPr lang="en-US" u="sng">
                <a:solidFill>
                  <a:schemeClr val="tx1"/>
                </a:solidFill>
              </a:rPr>
              <a:t>1942 Japanese internment camps</a:t>
            </a:r>
          </a:p>
        </p:txBody>
      </p:sp>
      <p:pic>
        <p:nvPicPr>
          <p:cNvPr id="9" name="Picture 8">
            <a:extLst>
              <a:ext uri="{FF2B5EF4-FFF2-40B4-BE49-F238E27FC236}">
                <a16:creationId xmlns:a16="http://schemas.microsoft.com/office/drawing/2014/main" id="{07A0B7E4-1195-343A-C841-2D393AFA619F}"/>
              </a:ext>
            </a:extLst>
          </p:cNvPr>
          <p:cNvPicPr>
            <a:picLocks noChangeAspect="1"/>
          </p:cNvPicPr>
          <p:nvPr/>
        </p:nvPicPr>
        <p:blipFill rotWithShape="1">
          <a:blip r:embed="rId2"/>
          <a:srcRect l="16428" r="14908" b="1"/>
          <a:stretch/>
        </p:blipFill>
        <p:spPr>
          <a:xfrm>
            <a:off x="11" y="1313872"/>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10" name="Picture 9" descr="A group of people standing at a podium&#10;&#10;Description automatically generated with medium confidence">
            <a:extLst>
              <a:ext uri="{FF2B5EF4-FFF2-40B4-BE49-F238E27FC236}">
                <a16:creationId xmlns:a16="http://schemas.microsoft.com/office/drawing/2014/main" id="{B0EAB3C6-22A8-A998-8AF3-4B6D48322C7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45"/>
          <a:stretch/>
        </p:blipFill>
        <p:spPr>
          <a:xfrm>
            <a:off x="6019805" y="1313895"/>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Tree>
    <p:extLst>
      <p:ext uri="{BB962C8B-B14F-4D97-AF65-F5344CB8AC3E}">
        <p14:creationId xmlns:p14="http://schemas.microsoft.com/office/powerpoint/2010/main" val="684374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1CC93-3A75-1047-F49D-44A38302366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BB5C23-06DE-1F16-E935-FDC6761EAA32}"/>
              </a:ext>
            </a:extLst>
          </p:cNvPr>
          <p:cNvSpPr>
            <a:spLocks noGrp="1"/>
          </p:cNvSpPr>
          <p:nvPr>
            <p:ph type="sldNum" sz="quarter" idx="11"/>
          </p:nvPr>
        </p:nvSpPr>
        <p:spPr/>
        <p:txBody>
          <a:bodyPr/>
          <a:lstStyle/>
          <a:p>
            <a:fld id="{383B7B7A-CDDA-7C44-B1B0-1F1E45567B3B}" type="slidenum">
              <a:rPr lang="en-US" smtClean="0"/>
              <a:pPr/>
              <a:t>19</a:t>
            </a:fld>
            <a:endParaRPr lang="en-US"/>
          </a:p>
        </p:txBody>
      </p:sp>
      <p:sp>
        <p:nvSpPr>
          <p:cNvPr id="3" name="Title 2">
            <a:extLst>
              <a:ext uri="{FF2B5EF4-FFF2-40B4-BE49-F238E27FC236}">
                <a16:creationId xmlns:a16="http://schemas.microsoft.com/office/drawing/2014/main" id="{2A3490A0-6C71-93A3-6D65-5B6BF537EF9A}"/>
              </a:ext>
            </a:extLst>
          </p:cNvPr>
          <p:cNvSpPr>
            <a:spLocks noGrp="1"/>
          </p:cNvSpPr>
          <p:nvPr>
            <p:ph type="title"/>
          </p:nvPr>
        </p:nvSpPr>
        <p:spPr>
          <a:xfrm>
            <a:off x="381000" y="581645"/>
            <a:ext cx="11430000" cy="982861"/>
          </a:xfrm>
        </p:spPr>
        <p:txBody>
          <a:bodyPr/>
          <a:lstStyle/>
          <a:p>
            <a:pPr algn="ctr"/>
            <a:r>
              <a:rPr lang="en-US" u="sng">
                <a:solidFill>
                  <a:schemeClr val="tx1"/>
                </a:solidFill>
              </a:rPr>
              <a:t>1942 Japanese internment camps</a:t>
            </a:r>
          </a:p>
        </p:txBody>
      </p:sp>
      <p:pic>
        <p:nvPicPr>
          <p:cNvPr id="4" name="Online Media 3" title="92-year-old Japanese internment camp survivor on why stories like his are so important">
            <a:hlinkClick r:id="" action="ppaction://noaction"/>
            <a:extLst>
              <a:ext uri="{FF2B5EF4-FFF2-40B4-BE49-F238E27FC236}">
                <a16:creationId xmlns:a16="http://schemas.microsoft.com/office/drawing/2014/main" id="{08D48449-EC72-BBF4-A0D9-A6DDC898F16B}"/>
              </a:ext>
            </a:extLst>
          </p:cNvPr>
          <p:cNvPicPr>
            <a:picLocks noRot="1" noChangeAspect="1"/>
          </p:cNvPicPr>
          <p:nvPr>
            <a:videoFile r:link="rId1"/>
          </p:nvPr>
        </p:nvPicPr>
        <p:blipFill>
          <a:blip r:embed="rId3"/>
          <a:stretch>
            <a:fillRect/>
          </a:stretch>
        </p:blipFill>
        <p:spPr>
          <a:xfrm>
            <a:off x="1241425" y="685800"/>
            <a:ext cx="9710738" cy="5486400"/>
          </a:xfrm>
          <a:prstGeom prst="rect">
            <a:avLst/>
          </a:prstGeom>
        </p:spPr>
      </p:pic>
    </p:spTree>
    <p:extLst>
      <p:ext uri="{BB962C8B-B14F-4D97-AF65-F5344CB8AC3E}">
        <p14:creationId xmlns:p14="http://schemas.microsoft.com/office/powerpoint/2010/main" val="3939424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E0BBB-40EF-FB32-0D2D-F57949CA1A8D}"/>
              </a:ext>
            </a:extLst>
          </p:cNvPr>
          <p:cNvSpPr>
            <a:spLocks noGrp="1"/>
          </p:cNvSpPr>
          <p:nvPr>
            <p:ph type="sldNum" sz="quarter" idx="11"/>
          </p:nvPr>
        </p:nvSpPr>
        <p:spPr/>
        <p:txBody>
          <a:bodyPr/>
          <a:lstStyle/>
          <a:p>
            <a:fld id="{383B7B7A-CDDA-7C44-B1B0-1F1E45567B3B}" type="slidenum">
              <a:rPr lang="en-US" smtClean="0"/>
              <a:pPr/>
              <a:t>2</a:t>
            </a:fld>
            <a:endParaRPr lang="en-US"/>
          </a:p>
        </p:txBody>
      </p:sp>
      <p:sp>
        <p:nvSpPr>
          <p:cNvPr id="4" name="Text Placeholder 3">
            <a:extLst>
              <a:ext uri="{FF2B5EF4-FFF2-40B4-BE49-F238E27FC236}">
                <a16:creationId xmlns:a16="http://schemas.microsoft.com/office/drawing/2014/main" id="{4EF98D0B-DE52-947E-4CF0-9A7AF92B49F5}"/>
              </a:ext>
            </a:extLst>
          </p:cNvPr>
          <p:cNvSpPr>
            <a:spLocks noGrp="1"/>
          </p:cNvSpPr>
          <p:nvPr>
            <p:ph type="body" sz="quarter" idx="12"/>
          </p:nvPr>
        </p:nvSpPr>
        <p:spPr>
          <a:xfrm>
            <a:off x="501690" y="940925"/>
            <a:ext cx="11309310" cy="5170508"/>
          </a:xfrm>
        </p:spPr>
        <p:txBody>
          <a:bodyPr>
            <a:normAutofit/>
          </a:bodyPr>
          <a:lstStyle/>
          <a:p>
            <a:pPr marL="342900" marR="0" lvl="0" indent="-342900" algn="l" defTabSz="457200" rtl="0" eaLnBrk="0" fontAlgn="base" latinLnBrk="0" hangingPunct="0">
              <a:lnSpc>
                <a:spcPct val="90000"/>
              </a:lnSpc>
              <a:spcBef>
                <a:spcPct val="20000"/>
              </a:spcBef>
              <a:spcAft>
                <a:spcPct val="0"/>
              </a:spcAft>
              <a:buClr>
                <a:srgbClr val="005185"/>
              </a:buClr>
              <a:buSzTx/>
              <a:buFont typeface="Arial" charset="0"/>
              <a:buNone/>
              <a:tabLst/>
              <a:defRPr/>
            </a:pPr>
            <a:r>
              <a:rPr kumimoji="0" lang="en-US" sz="3200" b="1" i="0" u="sng" strike="noStrike" kern="1200" cap="none" spc="0" normalizeH="0" baseline="0" noProof="0">
                <a:ln>
                  <a:noFill/>
                </a:ln>
                <a:solidFill>
                  <a:srgbClr val="000000"/>
                </a:solidFill>
                <a:effectLst/>
                <a:uLnTx/>
                <a:uFillTx/>
                <a:ea typeface="Source Sans Pro" panose="020B0503030403020204" pitchFamily="34" charset="0"/>
                <a:cs typeface="Arial"/>
              </a:rPr>
              <a:t>Jonathan Duy</a:t>
            </a:r>
          </a:p>
          <a:p>
            <a:pPr marL="342900" marR="0" lvl="0" indent="-342900" algn="l" defTabSz="457200" rtl="0" eaLnBrk="0" fontAlgn="base" latinLnBrk="0" hangingPunct="0">
              <a:lnSpc>
                <a:spcPct val="90000"/>
              </a:lnSpc>
              <a:spcBef>
                <a:spcPct val="20000"/>
              </a:spcBef>
              <a:spcAft>
                <a:spcPct val="0"/>
              </a:spcAft>
              <a:buClr>
                <a:srgbClr val="005185"/>
              </a:buClr>
              <a:buSzTx/>
              <a:buFont typeface="Arial" charset="0"/>
              <a:buNone/>
              <a:tabLst/>
              <a:defRPr/>
            </a:pPr>
            <a:r>
              <a:rPr kumimoji="0" lang="en-US" sz="3200" b="1" i="0" u="none" strike="noStrike" kern="1200" cap="none" spc="0" normalizeH="0" baseline="0" noProof="0">
                <a:ln>
                  <a:noFill/>
                </a:ln>
                <a:solidFill>
                  <a:srgbClr val="000000"/>
                </a:solidFill>
                <a:effectLst/>
                <a:uLnTx/>
                <a:uFillTx/>
                <a:ea typeface="Source Sans Pro" panose="020B0503030403020204" pitchFamily="34" charset="0"/>
                <a:cs typeface="Arial"/>
              </a:rPr>
              <a:t>Single Family Relations Manager</a:t>
            </a:r>
          </a:p>
          <a:p>
            <a:pPr marL="342900" marR="0" lvl="0" indent="-342900" algn="l" defTabSz="457200" rtl="0" eaLnBrk="0" fontAlgn="base" latinLnBrk="0" hangingPunct="0">
              <a:lnSpc>
                <a:spcPct val="90000"/>
              </a:lnSpc>
              <a:spcBef>
                <a:spcPct val="20000"/>
              </a:spcBef>
              <a:spcAft>
                <a:spcPct val="0"/>
              </a:spcAft>
              <a:buClr>
                <a:srgbClr val="005185"/>
              </a:buClr>
              <a:buSzTx/>
              <a:buFont typeface="Arial" charset="0"/>
              <a:buNone/>
              <a:tabLst/>
              <a:defRPr/>
            </a:pPr>
            <a:r>
              <a:rPr kumimoji="0" lang="en-US" sz="3200" b="1" i="0" u="none" strike="noStrike" kern="1200" cap="none" spc="0" normalizeH="0" baseline="0" noProof="0">
                <a:ln>
                  <a:noFill/>
                </a:ln>
                <a:solidFill>
                  <a:srgbClr val="000000"/>
                </a:solidFill>
                <a:effectLst/>
                <a:uLnTx/>
                <a:uFillTx/>
                <a:ea typeface="Source Sans Pro" panose="020B0503030403020204" pitchFamily="34" charset="0"/>
                <a:cs typeface="Arial"/>
              </a:rPr>
              <a:t>Ohio Housing Finance Agency</a:t>
            </a:r>
            <a:endParaRPr kumimoji="0" lang="en-US" sz="3200" b="1" i="0" u="sng" strike="noStrike" kern="1200" cap="none" spc="0" normalizeH="0" baseline="0" noProof="0">
              <a:ln>
                <a:noFill/>
              </a:ln>
              <a:solidFill>
                <a:srgbClr val="000000"/>
              </a:solidFill>
              <a:effectLst/>
              <a:uLnTx/>
              <a:uFillTx/>
              <a:ea typeface="Source Sans Pro" panose="020B0503030403020204" pitchFamily="34" charset="0"/>
              <a:cs typeface="Arial"/>
            </a:endParaRPr>
          </a:p>
          <a:p>
            <a:pPr marL="342900" marR="0" lvl="0" indent="-342900" algn="l" defTabSz="457200" rtl="0" eaLnBrk="0" fontAlgn="base" latinLnBrk="0" hangingPunct="0">
              <a:lnSpc>
                <a:spcPct val="90000"/>
              </a:lnSpc>
              <a:spcBef>
                <a:spcPct val="20000"/>
              </a:spcBef>
              <a:spcAft>
                <a:spcPct val="0"/>
              </a:spcAft>
              <a:buClr>
                <a:srgbClr val="005185"/>
              </a:buClr>
              <a:buSzTx/>
              <a:buFont typeface="Arial" charset="0"/>
              <a:buNone/>
              <a:tabLst/>
              <a:defRPr/>
            </a:pPr>
            <a:r>
              <a:rPr kumimoji="0" lang="en-US" sz="3200" b="1" i="0" u="none" strike="noStrike" kern="1200" cap="none" spc="0" normalizeH="0" baseline="0" noProof="0">
                <a:ln>
                  <a:noFill/>
                </a:ln>
                <a:solidFill>
                  <a:srgbClr val="005185"/>
                </a:solidFill>
                <a:effectLst/>
                <a:uLnTx/>
                <a:uFillTx/>
                <a:ea typeface="Source Sans Pro" panose="020B0503030403020204" pitchFamily="34" charset="0"/>
                <a:cs typeface="Arial"/>
              </a:rPr>
              <a:t>jduy@ohiohome.org</a:t>
            </a:r>
            <a:endParaRPr kumimoji="0" lang="en-US" sz="3200" b="1" i="0" u="none" strike="noStrike" kern="1200" cap="none" spc="0" normalizeH="0" baseline="0" noProof="0">
              <a:ln>
                <a:noFill/>
              </a:ln>
              <a:solidFill>
                <a:srgbClr val="000000"/>
              </a:solidFill>
              <a:effectLst/>
              <a:uLnTx/>
              <a:uFillTx/>
              <a:ea typeface="Source Sans Pro" panose="020B0503030403020204" pitchFamily="34" charset="0"/>
              <a:cs typeface="Arial"/>
            </a:endParaRPr>
          </a:p>
          <a:p>
            <a:pPr marL="342900" marR="0" lvl="0" indent="-342900" algn="l" defTabSz="457200" rtl="0" eaLnBrk="0" fontAlgn="base" latinLnBrk="0" hangingPunct="0">
              <a:lnSpc>
                <a:spcPct val="90000"/>
              </a:lnSpc>
              <a:spcBef>
                <a:spcPct val="20000"/>
              </a:spcBef>
              <a:spcAft>
                <a:spcPct val="0"/>
              </a:spcAft>
              <a:buClr>
                <a:srgbClr val="005185"/>
              </a:buClr>
              <a:buSzTx/>
              <a:buFont typeface="Arial" charset="0"/>
              <a:buNone/>
              <a:tabLst/>
              <a:defRPr/>
            </a:pPr>
            <a:r>
              <a:rPr kumimoji="0" lang="en-US" sz="3200" b="1" i="0" u="none" strike="noStrike" kern="1200" cap="none" spc="0" normalizeH="0" baseline="0" noProof="0">
                <a:ln>
                  <a:noFill/>
                </a:ln>
                <a:solidFill>
                  <a:srgbClr val="000000"/>
                </a:solidFill>
                <a:effectLst/>
                <a:uLnTx/>
                <a:uFillTx/>
                <a:ea typeface="Source Sans Pro" panose="020B0503030403020204" pitchFamily="34" charset="0"/>
                <a:cs typeface="Arial"/>
              </a:rPr>
              <a:t>www.ohiohome.org</a:t>
            </a:r>
          </a:p>
          <a:p>
            <a:endParaRPr lang="en-US" sz="3200"/>
          </a:p>
        </p:txBody>
      </p:sp>
      <p:pic>
        <p:nvPicPr>
          <p:cNvPr id="3" name="Picture 6" descr="Jon Duy">
            <a:extLst>
              <a:ext uri="{FF2B5EF4-FFF2-40B4-BE49-F238E27FC236}">
                <a16:creationId xmlns:a16="http://schemas.microsoft.com/office/drawing/2014/main" id="{768ECAF1-B381-289D-BF41-F21C8557F5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34111" y="862280"/>
            <a:ext cx="2562244" cy="2568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320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C3A97-85E3-CE80-4ED8-35F0D61533E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4AF862-9958-56C0-0906-8FF4348D8618}"/>
              </a:ext>
            </a:extLst>
          </p:cNvPr>
          <p:cNvSpPr>
            <a:spLocks noGrp="1"/>
          </p:cNvSpPr>
          <p:nvPr>
            <p:ph type="sldNum" sz="quarter" idx="11"/>
          </p:nvPr>
        </p:nvSpPr>
        <p:spPr/>
        <p:txBody>
          <a:bodyPr/>
          <a:lstStyle/>
          <a:p>
            <a:fld id="{383B7B7A-CDDA-7C44-B1B0-1F1E45567B3B}" type="slidenum">
              <a:rPr lang="en-US" smtClean="0"/>
              <a:pPr/>
              <a:t>20</a:t>
            </a:fld>
            <a:endParaRPr lang="en-US"/>
          </a:p>
        </p:txBody>
      </p:sp>
      <p:pic>
        <p:nvPicPr>
          <p:cNvPr id="5" name="Picture 4"/>
          <p:cNvPicPr>
            <a:picLocks noChangeAspect="1"/>
          </p:cNvPicPr>
          <p:nvPr/>
        </p:nvPicPr>
        <p:blipFill>
          <a:blip r:embed="rId2"/>
          <a:stretch>
            <a:fillRect/>
          </a:stretch>
        </p:blipFill>
        <p:spPr>
          <a:xfrm>
            <a:off x="-3602" y="-1394"/>
            <a:ext cx="12189910" cy="6173131"/>
          </a:xfrm>
          <a:prstGeom prst="rect">
            <a:avLst/>
          </a:prstGeom>
        </p:spPr>
      </p:pic>
    </p:spTree>
    <p:extLst>
      <p:ext uri="{BB962C8B-B14F-4D97-AF65-F5344CB8AC3E}">
        <p14:creationId xmlns:p14="http://schemas.microsoft.com/office/powerpoint/2010/main" val="1887151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755D1-64FC-0473-5D52-EB8F9C0AC87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4FE718-6071-CFFE-8733-E0B8C38F6F5D}"/>
              </a:ext>
            </a:extLst>
          </p:cNvPr>
          <p:cNvSpPr>
            <a:spLocks noGrp="1"/>
          </p:cNvSpPr>
          <p:nvPr>
            <p:ph type="sldNum" sz="quarter" idx="11"/>
          </p:nvPr>
        </p:nvSpPr>
        <p:spPr/>
        <p:txBody>
          <a:bodyPr/>
          <a:lstStyle/>
          <a:p>
            <a:fld id="{383B7B7A-CDDA-7C44-B1B0-1F1E45567B3B}" type="slidenum">
              <a:rPr lang="en-US" smtClean="0"/>
              <a:pPr/>
              <a:t>21</a:t>
            </a:fld>
            <a:endParaRPr lang="en-US"/>
          </a:p>
        </p:txBody>
      </p:sp>
      <p:sp>
        <p:nvSpPr>
          <p:cNvPr id="7" name="Rectangle 6"/>
          <p:cNvSpPr/>
          <p:nvPr/>
        </p:nvSpPr>
        <p:spPr>
          <a:xfrm>
            <a:off x="3643245" y="767464"/>
            <a:ext cx="3952942" cy="646331"/>
          </a:xfrm>
          <a:prstGeom prst="rect">
            <a:avLst/>
          </a:prstGeom>
        </p:spPr>
        <p:txBody>
          <a:bodyPr wrap="none" lIns="91440" tIns="45720" rIns="91440" bIns="45720" anchor="t">
            <a:spAutoFit/>
          </a:bodyPr>
          <a:lstStyle/>
          <a:p>
            <a:r>
              <a:rPr lang="en-US" sz="3600" b="1" u="sng">
                <a:solidFill>
                  <a:srgbClr val="000000"/>
                </a:solidFill>
                <a:cs typeface="Arial"/>
              </a:rPr>
              <a:t>Green’s Travel Book</a:t>
            </a:r>
            <a:endParaRPr lang="en-US" sz="3600">
              <a:cs typeface="Arial"/>
            </a:endParaRPr>
          </a:p>
        </p:txBody>
      </p:sp>
      <p:pic>
        <p:nvPicPr>
          <p:cNvPr id="8" name="Picture 7" descr="green-book-covers-evolution 99pi 99percentinvisible | David Bruce Grim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563" y="1754949"/>
            <a:ext cx="11290874" cy="3704818"/>
          </a:xfrm>
          <a:prstGeom prst="rect">
            <a:avLst/>
          </a:prstGeom>
        </p:spPr>
      </p:pic>
    </p:spTree>
    <p:extLst>
      <p:ext uri="{BB962C8B-B14F-4D97-AF65-F5344CB8AC3E}">
        <p14:creationId xmlns:p14="http://schemas.microsoft.com/office/powerpoint/2010/main" val="3861279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755D1-64FC-0473-5D52-EB8F9C0AC87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4FE718-6071-CFFE-8733-E0B8C38F6F5D}"/>
              </a:ext>
            </a:extLst>
          </p:cNvPr>
          <p:cNvSpPr>
            <a:spLocks noGrp="1"/>
          </p:cNvSpPr>
          <p:nvPr>
            <p:ph type="sldNum" sz="quarter" idx="11"/>
          </p:nvPr>
        </p:nvSpPr>
        <p:spPr/>
        <p:txBody>
          <a:bodyPr/>
          <a:lstStyle/>
          <a:p>
            <a:fld id="{383B7B7A-CDDA-7C44-B1B0-1F1E45567B3B}" type="slidenum">
              <a:rPr lang="en-US" smtClean="0"/>
              <a:pPr/>
              <a:t>22</a:t>
            </a:fld>
            <a:endParaRPr lang="en-US"/>
          </a:p>
        </p:txBody>
      </p:sp>
      <p:sp>
        <p:nvSpPr>
          <p:cNvPr id="7" name="Rectangle 6"/>
          <p:cNvSpPr/>
          <p:nvPr/>
        </p:nvSpPr>
        <p:spPr>
          <a:xfrm>
            <a:off x="3643244" y="598789"/>
            <a:ext cx="3952942" cy="646331"/>
          </a:xfrm>
          <a:prstGeom prst="rect">
            <a:avLst/>
          </a:prstGeom>
        </p:spPr>
        <p:txBody>
          <a:bodyPr wrap="none" lIns="91440" tIns="45720" rIns="91440" bIns="45720" anchor="t">
            <a:spAutoFit/>
          </a:bodyPr>
          <a:lstStyle/>
          <a:p>
            <a:r>
              <a:rPr lang="en-US" sz="3600" b="1" u="sng">
                <a:solidFill>
                  <a:srgbClr val="000000"/>
                </a:solidFill>
                <a:cs typeface="Arial"/>
              </a:rPr>
              <a:t>Green’s Travel Book</a:t>
            </a:r>
            <a:endParaRPr lang="en-US" sz="3600">
              <a:cs typeface="Arial"/>
            </a:endParaRPr>
          </a:p>
        </p:txBody>
      </p:sp>
      <p:sp>
        <p:nvSpPr>
          <p:cNvPr id="9" name="Text Placeholder 3">
            <a:extLst>
              <a:ext uri="{FF2B5EF4-FFF2-40B4-BE49-F238E27FC236}">
                <a16:creationId xmlns:a16="http://schemas.microsoft.com/office/drawing/2014/main" id="{1DE57913-D30E-79D0-BABF-B8BAD591931B}"/>
              </a:ext>
            </a:extLst>
          </p:cNvPr>
          <p:cNvSpPr>
            <a:spLocks noGrp="1"/>
          </p:cNvSpPr>
          <p:nvPr>
            <p:ph type="body" sz="quarter" idx="12"/>
          </p:nvPr>
        </p:nvSpPr>
        <p:spPr>
          <a:xfrm>
            <a:off x="417250" y="1594722"/>
            <a:ext cx="8495931" cy="4690667"/>
          </a:xfrm>
        </p:spPr>
        <p:txBody>
          <a:bodyPr>
            <a:noAutofit/>
          </a:bodyPr>
          <a:lstStyle/>
          <a:p>
            <a:pPr>
              <a:buClrTx/>
            </a:pPr>
            <a:r>
              <a:rPr lang="en-US" sz="3200">
                <a:cs typeface="Arial" panose="020B0604020202020204" pitchFamily="34" charset="0"/>
              </a:rPr>
              <a:t>Created by New York City mailman Victor Hugo Green from 1936 to 1966 during the era of Jim Crow laws.</a:t>
            </a:r>
          </a:p>
          <a:p>
            <a:endParaRPr lang="en-US" sz="3200">
              <a:cs typeface="Arial" panose="020B0604020202020204" pitchFamily="34" charset="0"/>
            </a:endParaRPr>
          </a:p>
          <a:p>
            <a:pPr marL="285750" indent="-285750">
              <a:buClrTx/>
            </a:pPr>
            <a:r>
              <a:rPr lang="en-US" sz="3200">
                <a:cs typeface="Arial" panose="020B0604020202020204" pitchFamily="34" charset="0"/>
              </a:rPr>
              <a:t>Intent of the book was to create safe places for people to stop such as gas stations, restaurants, and hotels. </a:t>
            </a:r>
          </a:p>
        </p:txBody>
      </p:sp>
      <p:pic>
        <p:nvPicPr>
          <p:cNvPr id="10" name="Picture 9"/>
          <p:cNvPicPr>
            <a:picLocks noChangeAspect="1"/>
          </p:cNvPicPr>
          <p:nvPr/>
        </p:nvPicPr>
        <p:blipFill>
          <a:blip r:embed="rId2"/>
          <a:stretch>
            <a:fillRect/>
          </a:stretch>
        </p:blipFill>
        <p:spPr>
          <a:xfrm>
            <a:off x="9067800" y="1594723"/>
            <a:ext cx="2767013" cy="43410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64171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02BAD-E3B8-7EDC-CE5F-A43CEE747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3FDCFD-2695-3197-3C8A-A96A176ECFFD}"/>
              </a:ext>
            </a:extLst>
          </p:cNvPr>
          <p:cNvSpPr>
            <a:spLocks noGrp="1"/>
          </p:cNvSpPr>
          <p:nvPr>
            <p:ph type="sldNum" sz="quarter" idx="11"/>
          </p:nvPr>
        </p:nvSpPr>
        <p:spPr/>
        <p:txBody>
          <a:bodyPr/>
          <a:lstStyle/>
          <a:p>
            <a:fld id="{383B7B7A-CDDA-7C44-B1B0-1F1E45567B3B}" type="slidenum">
              <a:rPr lang="en-US" smtClean="0"/>
              <a:pPr/>
              <a:t>23</a:t>
            </a:fld>
            <a:endParaRPr lang="en-US"/>
          </a:p>
        </p:txBody>
      </p:sp>
      <p:pic>
        <p:nvPicPr>
          <p:cNvPr id="5" name="Picture 4">
            <a:extLst>
              <a:ext uri="{FF2B5EF4-FFF2-40B4-BE49-F238E27FC236}">
                <a16:creationId xmlns:a16="http://schemas.microsoft.com/office/drawing/2014/main" id="{6BA45B1F-2EEA-A97C-1D85-D140C64032D8}"/>
              </a:ext>
            </a:extLst>
          </p:cNvPr>
          <p:cNvPicPr>
            <a:picLocks noChangeAspect="1"/>
          </p:cNvPicPr>
          <p:nvPr/>
        </p:nvPicPr>
        <p:blipFill>
          <a:blip r:embed="rId2"/>
          <a:stretch>
            <a:fillRect/>
          </a:stretch>
        </p:blipFill>
        <p:spPr>
          <a:xfrm>
            <a:off x="905080" y="2261170"/>
            <a:ext cx="10381840" cy="2052638"/>
          </a:xfrm>
          <a:prstGeom prst="rect">
            <a:avLst/>
          </a:prstGeom>
        </p:spPr>
      </p:pic>
    </p:spTree>
    <p:extLst>
      <p:ext uri="{BB962C8B-B14F-4D97-AF65-F5344CB8AC3E}">
        <p14:creationId xmlns:p14="http://schemas.microsoft.com/office/powerpoint/2010/main" val="505344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27" name="Rectangle 8192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81929" name="Rectangle 81928">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81931" name="Rectangle 81930">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81933" name="Rectangle 81932">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81935" name="Freeform: Shape 81934">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 name="TextBox 1"/>
          <p:cNvSpPr txBox="1"/>
          <p:nvPr>
            <p:custDataLst>
              <p:tags r:id="rId2"/>
            </p:custDataLst>
          </p:nvPr>
        </p:nvSpPr>
        <p:spPr>
          <a:xfrm>
            <a:off x="11637" y="2672210"/>
            <a:ext cx="4132203" cy="3071906"/>
          </a:xfrm>
          <a:prstGeom prst="rect">
            <a:avLst/>
          </a:prstGeom>
        </p:spPr>
        <p:txBody>
          <a:bodyPr vert="horz" lIns="91440" tIns="45720" rIns="91440" bIns="45720" rtlCol="0" anchor="t">
            <a:normAutofit/>
          </a:body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3400" b="1" i="0" u="sng" strike="noStrike" kern="1200" cap="none" spc="0" normalizeH="0" baseline="0" noProof="0">
                <a:ln>
                  <a:noFill/>
                </a:ln>
                <a:solidFill>
                  <a:srgbClr val="FFFFFF"/>
                </a:solidFill>
                <a:effectLst/>
                <a:uLnTx/>
                <a:uFillTx/>
                <a:latin typeface="Century Gothic"/>
                <a:ea typeface="+mn-ea"/>
                <a:cs typeface="+mn-cs"/>
              </a:rPr>
              <a:t>1948</a:t>
            </a: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3400" b="1" i="0" u="none" strike="noStrike" kern="1200" cap="none" spc="0" normalizeH="0" baseline="0" noProof="0">
                <a:ln>
                  <a:noFill/>
                </a:ln>
                <a:solidFill>
                  <a:srgbClr val="FFFFFF"/>
                </a:solidFill>
                <a:effectLst/>
                <a:uLnTx/>
                <a:uFillTx/>
                <a:latin typeface="Century Gothic"/>
                <a:ea typeface="+mn-ea"/>
                <a:cs typeface="+mn-cs"/>
              </a:rPr>
              <a:t>Shelley v. Kraemer </a:t>
            </a:r>
          </a:p>
        </p:txBody>
      </p:sp>
      <p:pic>
        <p:nvPicPr>
          <p:cNvPr id="81922" name="Picture 2"/>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bwMode="auto">
          <a:xfrm>
            <a:off x="5753273" y="467208"/>
            <a:ext cx="4724058" cy="5923584"/>
          </a:xfrm>
          <a:prstGeom prst="rect">
            <a:avLst/>
          </a:prstGeom>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194174904"/>
      </p:ext>
    </p:extLst>
  </p:cSld>
  <p:clrMapOvr>
    <a:masterClrMapping/>
  </p:clrMapOvr>
  <p:transition spd="slow">
    <p:circl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57550-1E0A-9EB3-3F9F-55D787AED0D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24FE5A-9509-8047-A0CA-297328C0CFA3}"/>
              </a:ext>
            </a:extLst>
          </p:cNvPr>
          <p:cNvSpPr>
            <a:spLocks noGrp="1"/>
          </p:cNvSpPr>
          <p:nvPr>
            <p:ph type="sldNum" sz="quarter" idx="11"/>
          </p:nvPr>
        </p:nvSpPr>
        <p:spPr/>
        <p:txBody>
          <a:bodyPr/>
          <a:lstStyle/>
          <a:p>
            <a:fld id="{383B7B7A-CDDA-7C44-B1B0-1F1E45567B3B}" type="slidenum">
              <a:rPr lang="en-US" smtClean="0"/>
              <a:pPr/>
              <a:t>25</a:t>
            </a:fld>
            <a:endParaRPr lang="en-US"/>
          </a:p>
        </p:txBody>
      </p:sp>
      <p:sp>
        <p:nvSpPr>
          <p:cNvPr id="3" name="Title 2">
            <a:extLst>
              <a:ext uri="{FF2B5EF4-FFF2-40B4-BE49-F238E27FC236}">
                <a16:creationId xmlns:a16="http://schemas.microsoft.com/office/drawing/2014/main" id="{D1F5D492-72FE-0850-DB7A-A2331BD198CF}"/>
              </a:ext>
            </a:extLst>
          </p:cNvPr>
          <p:cNvSpPr>
            <a:spLocks noGrp="1"/>
          </p:cNvSpPr>
          <p:nvPr>
            <p:ph type="title"/>
          </p:nvPr>
        </p:nvSpPr>
        <p:spPr/>
        <p:txBody>
          <a:bodyPr/>
          <a:lstStyle/>
          <a:p>
            <a:pPr algn="ctr"/>
            <a:r>
              <a:rPr lang="en-US" u="sng">
                <a:solidFill>
                  <a:schemeClr val="tx1"/>
                </a:solidFill>
              </a:rPr>
              <a:t>1954-Brown v. Board of Education</a:t>
            </a:r>
          </a:p>
        </p:txBody>
      </p:sp>
      <p:pic>
        <p:nvPicPr>
          <p:cNvPr id="5" name="TTGHLdr-iak"/>
          <p:cNvPicPr>
            <a:picLocks noRot="1" noChangeAspect="1"/>
          </p:cNvPicPr>
          <p:nvPr>
            <a:videoFile r:link="rId1"/>
          </p:nvPr>
        </p:nvPicPr>
        <p:blipFill>
          <a:blip r:embed="rId3"/>
          <a:stretch>
            <a:fillRect/>
          </a:stretch>
        </p:blipFill>
        <p:spPr>
          <a:xfrm>
            <a:off x="1584960" y="1463992"/>
            <a:ext cx="9022080" cy="5074920"/>
          </a:xfrm>
          <a:prstGeom prst="rect">
            <a:avLst/>
          </a:prstGeom>
        </p:spPr>
      </p:pic>
    </p:spTree>
    <p:extLst>
      <p:ext uri="{BB962C8B-B14F-4D97-AF65-F5344CB8AC3E}">
        <p14:creationId xmlns:p14="http://schemas.microsoft.com/office/powerpoint/2010/main" val="341877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402A8-9FE3-221B-E8B3-F5AB3B70A96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098856-4AF9-C786-F378-1C1C0B2B76F2}"/>
              </a:ext>
            </a:extLst>
          </p:cNvPr>
          <p:cNvSpPr>
            <a:spLocks noGrp="1"/>
          </p:cNvSpPr>
          <p:nvPr>
            <p:ph type="sldNum" sz="quarter" idx="11"/>
          </p:nvPr>
        </p:nvSpPr>
        <p:spPr/>
        <p:txBody>
          <a:bodyPr/>
          <a:lstStyle/>
          <a:p>
            <a:fld id="{383B7B7A-CDDA-7C44-B1B0-1F1E45567B3B}" type="slidenum">
              <a:rPr lang="en-US" smtClean="0"/>
              <a:pPr/>
              <a:t>26</a:t>
            </a:fld>
            <a:endParaRPr lang="en-US"/>
          </a:p>
        </p:txBody>
      </p:sp>
      <p:sp>
        <p:nvSpPr>
          <p:cNvPr id="4" name="Text Placeholder 3">
            <a:extLst>
              <a:ext uri="{FF2B5EF4-FFF2-40B4-BE49-F238E27FC236}">
                <a16:creationId xmlns:a16="http://schemas.microsoft.com/office/drawing/2014/main" id="{AEE0608C-2EB4-194E-9622-6E5E66E68F1E}"/>
              </a:ext>
            </a:extLst>
          </p:cNvPr>
          <p:cNvSpPr>
            <a:spLocks noGrp="1"/>
          </p:cNvSpPr>
          <p:nvPr>
            <p:ph type="body" sz="quarter" idx="12"/>
          </p:nvPr>
        </p:nvSpPr>
        <p:spPr>
          <a:xfrm>
            <a:off x="376388" y="4939156"/>
            <a:ext cx="11439224" cy="1782319"/>
          </a:xfrm>
        </p:spPr>
        <p:txBody>
          <a:bodyPr>
            <a:normAutofit/>
          </a:bodyPr>
          <a:lstStyle/>
          <a:p>
            <a:pPr>
              <a:buClrTx/>
            </a:pPr>
            <a:r>
              <a:rPr lang="en-US" sz="2800"/>
              <a:t>Emmett Till was murdered in 1955 in Mississippi. </a:t>
            </a:r>
          </a:p>
          <a:p>
            <a:pPr>
              <a:buClrTx/>
            </a:pPr>
            <a:r>
              <a:rPr lang="en-US" sz="2800"/>
              <a:t>In 1956, the murderers sold their story to “Look Magazine” for $4,000 detailing how they murdered him. </a:t>
            </a:r>
          </a:p>
        </p:txBody>
      </p:sp>
      <p:pic>
        <p:nvPicPr>
          <p:cNvPr id="5" name="Picture 4"/>
          <p:cNvPicPr>
            <a:picLocks noChangeAspect="1"/>
          </p:cNvPicPr>
          <p:nvPr/>
        </p:nvPicPr>
        <p:blipFill>
          <a:blip r:embed="rId2"/>
          <a:stretch>
            <a:fillRect/>
          </a:stretch>
        </p:blipFill>
        <p:spPr>
          <a:xfrm>
            <a:off x="211238" y="577698"/>
            <a:ext cx="11769524" cy="4361458"/>
          </a:xfrm>
          <a:prstGeom prst="rect">
            <a:avLst/>
          </a:prstGeom>
        </p:spPr>
      </p:pic>
    </p:spTree>
    <p:extLst>
      <p:ext uri="{BB962C8B-B14F-4D97-AF65-F5344CB8AC3E}">
        <p14:creationId xmlns:p14="http://schemas.microsoft.com/office/powerpoint/2010/main" val="317529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27F57-4CF7-0B15-96B2-59116D873AD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B1B062-32E4-7FC4-0D36-38907F2FCB08}"/>
              </a:ext>
            </a:extLst>
          </p:cNvPr>
          <p:cNvSpPr>
            <a:spLocks noGrp="1"/>
          </p:cNvSpPr>
          <p:nvPr>
            <p:ph type="sldNum" sz="quarter" idx="11"/>
          </p:nvPr>
        </p:nvSpPr>
        <p:spPr/>
        <p:txBody>
          <a:bodyPr/>
          <a:lstStyle/>
          <a:p>
            <a:fld id="{383B7B7A-CDDA-7C44-B1B0-1F1E45567B3B}" type="slidenum">
              <a:rPr lang="en-US" smtClean="0"/>
              <a:pPr/>
              <a:t>27</a:t>
            </a:fld>
            <a:endParaRPr lang="en-US"/>
          </a:p>
        </p:txBody>
      </p:sp>
      <p:sp>
        <p:nvSpPr>
          <p:cNvPr id="7" name="Title 1"/>
          <p:cNvSpPr>
            <a:spLocks noGrp="1"/>
          </p:cNvSpPr>
          <p:nvPr>
            <p:ph type="title"/>
          </p:nvPr>
        </p:nvSpPr>
        <p:spPr>
          <a:xfrm>
            <a:off x="2667000" y="472084"/>
            <a:ext cx="6858000" cy="657225"/>
          </a:xfrm>
        </p:spPr>
        <p:txBody>
          <a:bodyPr>
            <a:normAutofit/>
          </a:bodyPr>
          <a:lstStyle/>
          <a:p>
            <a:pPr algn="ctr"/>
            <a:r>
              <a:rPr lang="en-US" b="1" u="sng">
                <a:solidFill>
                  <a:srgbClr val="000308"/>
                </a:solidFill>
                <a:cs typeface="Arial" panose="020B0604020202020204" pitchFamily="34" charset="0"/>
              </a:rPr>
              <a:t>1955-Rosa Parks</a:t>
            </a:r>
          </a:p>
        </p:txBody>
      </p:sp>
      <p:pic>
        <p:nvPicPr>
          <p:cNvPr id="8" name="Picture 7"/>
          <p:cNvPicPr>
            <a:picLocks noChangeAspect="1"/>
          </p:cNvPicPr>
          <p:nvPr/>
        </p:nvPicPr>
        <p:blipFill>
          <a:blip r:embed="rId2"/>
          <a:stretch>
            <a:fillRect/>
          </a:stretch>
        </p:blipFill>
        <p:spPr>
          <a:xfrm>
            <a:off x="3163617" y="1098395"/>
            <a:ext cx="6060075" cy="34813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3"/>
          <a:stretch>
            <a:fillRect/>
          </a:stretch>
        </p:blipFill>
        <p:spPr>
          <a:xfrm>
            <a:off x="3163617" y="4679407"/>
            <a:ext cx="6060075" cy="191501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59538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85AC7-3DB9-F8EC-BA89-4E985A6D2E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B55619-B3D3-654B-EE54-649AD0448580}"/>
              </a:ext>
            </a:extLst>
          </p:cNvPr>
          <p:cNvSpPr>
            <a:spLocks noGrp="1"/>
          </p:cNvSpPr>
          <p:nvPr>
            <p:ph type="sldNum" sz="quarter" idx="11"/>
          </p:nvPr>
        </p:nvSpPr>
        <p:spPr/>
        <p:txBody>
          <a:bodyPr/>
          <a:lstStyle/>
          <a:p>
            <a:fld id="{383B7B7A-CDDA-7C44-B1B0-1F1E45567B3B}" type="slidenum">
              <a:rPr lang="en-US" smtClean="0"/>
              <a:pPr/>
              <a:t>28</a:t>
            </a:fld>
            <a:endParaRPr lang="en-US"/>
          </a:p>
        </p:txBody>
      </p:sp>
      <p:sp>
        <p:nvSpPr>
          <p:cNvPr id="3" name="Title 2">
            <a:extLst>
              <a:ext uri="{FF2B5EF4-FFF2-40B4-BE49-F238E27FC236}">
                <a16:creationId xmlns:a16="http://schemas.microsoft.com/office/drawing/2014/main" id="{0B09D7C0-ECB0-BD1E-20AF-6B9C89EFF578}"/>
              </a:ext>
            </a:extLst>
          </p:cNvPr>
          <p:cNvSpPr>
            <a:spLocks noGrp="1"/>
          </p:cNvSpPr>
          <p:nvPr>
            <p:ph type="title"/>
          </p:nvPr>
        </p:nvSpPr>
        <p:spPr>
          <a:xfrm>
            <a:off x="381000" y="807869"/>
            <a:ext cx="11430000" cy="1031846"/>
          </a:xfrm>
        </p:spPr>
        <p:txBody>
          <a:bodyPr/>
          <a:lstStyle/>
          <a:p>
            <a:pPr algn="ctr"/>
            <a:r>
              <a:rPr lang="en-US" u="sng">
                <a:solidFill>
                  <a:schemeClr val="tx1"/>
                </a:solidFill>
              </a:rPr>
              <a:t>1957-Little Rock 9</a:t>
            </a:r>
          </a:p>
        </p:txBody>
      </p:sp>
      <p:pic>
        <p:nvPicPr>
          <p:cNvPr id="5" name="Picture 4"/>
          <p:cNvPicPr>
            <a:picLocks noChangeAspect="1"/>
          </p:cNvPicPr>
          <p:nvPr/>
        </p:nvPicPr>
        <p:blipFill>
          <a:blip r:embed="rId2"/>
          <a:stretch>
            <a:fillRect/>
          </a:stretch>
        </p:blipFill>
        <p:spPr>
          <a:xfrm>
            <a:off x="381000" y="2034006"/>
            <a:ext cx="6414458" cy="3683214"/>
          </a:xfrm>
          <a:prstGeom prst="rect">
            <a:avLst/>
          </a:prstGeom>
        </p:spPr>
      </p:pic>
      <p:pic>
        <p:nvPicPr>
          <p:cNvPr id="6" name="Picture 5"/>
          <p:cNvPicPr>
            <a:picLocks noChangeAspect="1"/>
          </p:cNvPicPr>
          <p:nvPr/>
        </p:nvPicPr>
        <p:blipFill>
          <a:blip r:embed="rId3"/>
          <a:stretch>
            <a:fillRect/>
          </a:stretch>
        </p:blipFill>
        <p:spPr>
          <a:xfrm>
            <a:off x="7229294" y="1604149"/>
            <a:ext cx="3930027" cy="4934763"/>
          </a:xfrm>
          <a:prstGeom prst="rect">
            <a:avLst/>
          </a:prstGeom>
        </p:spPr>
      </p:pic>
    </p:spTree>
    <p:extLst>
      <p:ext uri="{BB962C8B-B14F-4D97-AF65-F5344CB8AC3E}">
        <p14:creationId xmlns:p14="http://schemas.microsoft.com/office/powerpoint/2010/main" val="2564950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072F1-B3B3-A382-D902-4060EDDF005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A8132F-1FC2-1B0A-B50D-4A56F2BAA377}"/>
              </a:ext>
            </a:extLst>
          </p:cNvPr>
          <p:cNvSpPr>
            <a:spLocks noGrp="1"/>
          </p:cNvSpPr>
          <p:nvPr>
            <p:ph type="sldNum" sz="quarter" idx="11"/>
          </p:nvPr>
        </p:nvSpPr>
        <p:spPr/>
        <p:txBody>
          <a:bodyPr/>
          <a:lstStyle/>
          <a:p>
            <a:fld id="{383B7B7A-CDDA-7C44-B1B0-1F1E45567B3B}" type="slidenum">
              <a:rPr lang="en-US" smtClean="0"/>
              <a:pPr/>
              <a:t>29</a:t>
            </a:fld>
            <a:endParaRPr lang="en-US"/>
          </a:p>
        </p:txBody>
      </p:sp>
      <p:pic>
        <p:nvPicPr>
          <p:cNvPr id="6" name="Picture 5"/>
          <p:cNvPicPr>
            <a:picLocks noChangeAspect="1"/>
          </p:cNvPicPr>
          <p:nvPr/>
        </p:nvPicPr>
        <p:blipFill>
          <a:blip r:embed="rId2"/>
          <a:stretch>
            <a:fillRect/>
          </a:stretch>
        </p:blipFill>
        <p:spPr>
          <a:xfrm>
            <a:off x="0" y="0"/>
            <a:ext cx="12290413" cy="6858000"/>
          </a:xfrm>
          <a:prstGeom prst="rect">
            <a:avLst/>
          </a:prstGeom>
        </p:spPr>
      </p:pic>
      <p:sp>
        <p:nvSpPr>
          <p:cNvPr id="5" name="Title 2">
            <a:extLst>
              <a:ext uri="{FF2B5EF4-FFF2-40B4-BE49-F238E27FC236}">
                <a16:creationId xmlns:a16="http://schemas.microsoft.com/office/drawing/2014/main" id="{0B09D7C0-ECB0-BD1E-20AF-6B9C89EFF578}"/>
              </a:ext>
            </a:extLst>
          </p:cNvPr>
          <p:cNvSpPr>
            <a:spLocks noGrp="1"/>
          </p:cNvSpPr>
          <p:nvPr>
            <p:ph type="title"/>
          </p:nvPr>
        </p:nvSpPr>
        <p:spPr>
          <a:xfrm>
            <a:off x="266330" y="5471555"/>
            <a:ext cx="5211192" cy="1031846"/>
          </a:xfrm>
        </p:spPr>
        <p:txBody>
          <a:bodyPr/>
          <a:lstStyle/>
          <a:p>
            <a:pPr algn="ctr"/>
            <a:r>
              <a:rPr lang="en-US" u="sng">
                <a:solidFill>
                  <a:schemeClr val="tx1"/>
                </a:solidFill>
              </a:rPr>
              <a:t>1960-Sit-ins</a:t>
            </a:r>
          </a:p>
        </p:txBody>
      </p:sp>
    </p:spTree>
    <p:extLst>
      <p:ext uri="{BB962C8B-B14F-4D97-AF65-F5344CB8AC3E}">
        <p14:creationId xmlns:p14="http://schemas.microsoft.com/office/powerpoint/2010/main" val="93375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E0C5F6-1578-A4E6-B83B-1A79EBA4DB64}"/>
              </a:ext>
            </a:extLst>
          </p:cNvPr>
          <p:cNvSpPr txBox="1"/>
          <p:nvPr/>
        </p:nvSpPr>
        <p:spPr>
          <a:xfrm>
            <a:off x="219074" y="1076324"/>
            <a:ext cx="1176337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US" sz="3600">
                <a:latin typeface="Source Sans Pro"/>
                <a:ea typeface="Source Sans Pro"/>
              </a:rPr>
              <a:t>Your certificates will be emailed by Tuesday. </a:t>
            </a:r>
          </a:p>
          <a:p>
            <a:endParaRPr lang="en-US" sz="3600">
              <a:latin typeface="Source Sans Pro"/>
              <a:ea typeface="Source Sans Pro"/>
            </a:endParaRPr>
          </a:p>
          <a:p>
            <a:endParaRPr lang="en-US" sz="3600">
              <a:latin typeface="Source Sans Pro"/>
              <a:ea typeface="Source Sans Pro"/>
            </a:endParaRPr>
          </a:p>
          <a:p>
            <a:pPr marL="571500" indent="-571500">
              <a:buFont typeface="Arial"/>
              <a:buChar char="•"/>
            </a:pPr>
            <a:r>
              <a:rPr lang="en-US" sz="3600">
                <a:latin typeface="Source Sans Pro"/>
                <a:ea typeface="Source Sans Pro"/>
              </a:rPr>
              <a:t>Copy of today's presentation: Ohiohome.org/RP</a:t>
            </a:r>
          </a:p>
          <a:p>
            <a:pPr marL="571500" indent="-571500">
              <a:buFont typeface="Arial"/>
              <a:buChar char="•"/>
            </a:pPr>
            <a:endParaRPr lang="en-US" sz="3600">
              <a:latin typeface="Source Sans Pro"/>
              <a:ea typeface="Source Sans Pro"/>
            </a:endParaRPr>
          </a:p>
          <a:p>
            <a:pPr marL="571500" indent="-571500">
              <a:buFont typeface="Arial"/>
              <a:buChar char="•"/>
            </a:pPr>
            <a:endParaRPr lang="en-US" sz="3600">
              <a:latin typeface="Source Sans Pro"/>
              <a:ea typeface="Source Sans Pro"/>
            </a:endParaRPr>
          </a:p>
          <a:p>
            <a:pPr marL="571500" indent="-571500">
              <a:buFont typeface="Arial"/>
              <a:buChar char="•"/>
            </a:pPr>
            <a:r>
              <a:rPr lang="en-US" sz="3600">
                <a:latin typeface="Source Sans Pro"/>
                <a:ea typeface="Source Sans Pro"/>
              </a:rPr>
              <a:t>You have to be present 90% of the class to receive CE credit. </a:t>
            </a:r>
          </a:p>
        </p:txBody>
      </p:sp>
    </p:spTree>
    <p:extLst>
      <p:ext uri="{BB962C8B-B14F-4D97-AF65-F5344CB8AC3E}">
        <p14:creationId xmlns:p14="http://schemas.microsoft.com/office/powerpoint/2010/main" val="32173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35860-0336-6BDA-F42A-D6BF7C0AB3F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A4E49D-F7F1-4423-4596-F28B606B486B}"/>
              </a:ext>
            </a:extLst>
          </p:cNvPr>
          <p:cNvSpPr>
            <a:spLocks noGrp="1"/>
          </p:cNvSpPr>
          <p:nvPr>
            <p:ph type="sldNum" sz="quarter" idx="11"/>
          </p:nvPr>
        </p:nvSpPr>
        <p:spPr/>
        <p:txBody>
          <a:bodyPr/>
          <a:lstStyle/>
          <a:p>
            <a:fld id="{383B7B7A-CDDA-7C44-B1B0-1F1E45567B3B}" type="slidenum">
              <a:rPr lang="en-US" smtClean="0"/>
              <a:pPr/>
              <a:t>30</a:t>
            </a:fld>
            <a:endParaRPr lang="en-US"/>
          </a:p>
        </p:txBody>
      </p:sp>
      <p:sp>
        <p:nvSpPr>
          <p:cNvPr id="5" name="Title 2">
            <a:extLst>
              <a:ext uri="{FF2B5EF4-FFF2-40B4-BE49-F238E27FC236}">
                <a16:creationId xmlns:a16="http://schemas.microsoft.com/office/drawing/2014/main" id="{0B09D7C0-ECB0-BD1E-20AF-6B9C89EFF578}"/>
              </a:ext>
            </a:extLst>
          </p:cNvPr>
          <p:cNvSpPr>
            <a:spLocks noGrp="1"/>
          </p:cNvSpPr>
          <p:nvPr>
            <p:ph type="title"/>
          </p:nvPr>
        </p:nvSpPr>
        <p:spPr>
          <a:xfrm>
            <a:off x="3490404" y="650980"/>
            <a:ext cx="5211192" cy="1031846"/>
          </a:xfrm>
        </p:spPr>
        <p:txBody>
          <a:bodyPr/>
          <a:lstStyle/>
          <a:p>
            <a:pPr algn="ctr"/>
            <a:r>
              <a:rPr lang="en-US" u="sng">
                <a:solidFill>
                  <a:schemeClr val="tx1"/>
                </a:solidFill>
              </a:rPr>
              <a:t>1960-Sit-ins</a:t>
            </a:r>
          </a:p>
        </p:txBody>
      </p:sp>
      <p:pic>
        <p:nvPicPr>
          <p:cNvPr id="6" name="uFQ3ZCAgAA0"/>
          <p:cNvPicPr>
            <a:picLocks noRot="1" noChangeAspect="1"/>
          </p:cNvPicPr>
          <p:nvPr>
            <a:videoFile r:link="rId1"/>
          </p:nvPr>
        </p:nvPicPr>
        <p:blipFill>
          <a:blip r:embed="rId3"/>
          <a:stretch>
            <a:fillRect/>
          </a:stretch>
        </p:blipFill>
        <p:spPr>
          <a:xfrm>
            <a:off x="1297692" y="1166903"/>
            <a:ext cx="9596615" cy="5398096"/>
          </a:xfrm>
          <a:prstGeom prst="rect">
            <a:avLst/>
          </a:prstGeom>
        </p:spPr>
      </p:pic>
    </p:spTree>
    <p:extLst>
      <p:ext uri="{BB962C8B-B14F-4D97-AF65-F5344CB8AC3E}">
        <p14:creationId xmlns:p14="http://schemas.microsoft.com/office/powerpoint/2010/main" val="2418113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9E2A8-D055-2E8B-0706-D7E6103B38C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F47906-5A8D-2225-1148-2859B66811ED}"/>
              </a:ext>
            </a:extLst>
          </p:cNvPr>
          <p:cNvSpPr>
            <a:spLocks noGrp="1"/>
          </p:cNvSpPr>
          <p:nvPr>
            <p:ph type="sldNum" sz="quarter" idx="11"/>
          </p:nvPr>
        </p:nvSpPr>
        <p:spPr/>
        <p:txBody>
          <a:bodyPr/>
          <a:lstStyle/>
          <a:p>
            <a:fld id="{383B7B7A-CDDA-7C44-B1B0-1F1E45567B3B}" type="slidenum">
              <a:rPr lang="en-US" smtClean="0"/>
              <a:pPr/>
              <a:t>31</a:t>
            </a:fld>
            <a:endParaRPr lang="en-US"/>
          </a:p>
        </p:txBody>
      </p:sp>
      <p:sp>
        <p:nvSpPr>
          <p:cNvPr id="3" name="Title 2">
            <a:extLst>
              <a:ext uri="{FF2B5EF4-FFF2-40B4-BE49-F238E27FC236}">
                <a16:creationId xmlns:a16="http://schemas.microsoft.com/office/drawing/2014/main" id="{4D0507C8-5CA1-C501-2413-CC1DB10B9737}"/>
              </a:ext>
            </a:extLst>
          </p:cNvPr>
          <p:cNvSpPr>
            <a:spLocks noGrp="1"/>
          </p:cNvSpPr>
          <p:nvPr>
            <p:ph type="title"/>
          </p:nvPr>
        </p:nvSpPr>
        <p:spPr/>
        <p:txBody>
          <a:bodyPr/>
          <a:lstStyle/>
          <a:p>
            <a:pPr algn="ctr"/>
            <a:r>
              <a:rPr lang="en-US" u="sng">
                <a:solidFill>
                  <a:schemeClr val="tx1"/>
                </a:solidFill>
              </a:rPr>
              <a:t>1961-Freedom Rides</a:t>
            </a:r>
          </a:p>
        </p:txBody>
      </p:sp>
      <p:pic>
        <p:nvPicPr>
          <p:cNvPr id="5" name="Picture 4"/>
          <p:cNvPicPr>
            <a:picLocks noChangeAspect="1"/>
          </p:cNvPicPr>
          <p:nvPr/>
        </p:nvPicPr>
        <p:blipFill>
          <a:blip r:embed="rId2"/>
          <a:stretch>
            <a:fillRect/>
          </a:stretch>
        </p:blipFill>
        <p:spPr>
          <a:xfrm>
            <a:off x="376862" y="1680227"/>
            <a:ext cx="11438276" cy="3875391"/>
          </a:xfrm>
          <a:prstGeom prst="rect">
            <a:avLst/>
          </a:prstGeom>
        </p:spPr>
      </p:pic>
    </p:spTree>
    <p:extLst>
      <p:ext uri="{BB962C8B-B14F-4D97-AF65-F5344CB8AC3E}">
        <p14:creationId xmlns:p14="http://schemas.microsoft.com/office/powerpoint/2010/main" val="3511893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E3C6F-39F5-2502-881D-DA7FEDD01C8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B9C9A8-DE5E-C95A-1975-BB1B32145A92}"/>
              </a:ext>
            </a:extLst>
          </p:cNvPr>
          <p:cNvSpPr>
            <a:spLocks noGrp="1"/>
          </p:cNvSpPr>
          <p:nvPr>
            <p:ph type="sldNum" sz="quarter" idx="11"/>
          </p:nvPr>
        </p:nvSpPr>
        <p:spPr/>
        <p:txBody>
          <a:bodyPr/>
          <a:lstStyle/>
          <a:p>
            <a:fld id="{383B7B7A-CDDA-7C44-B1B0-1F1E45567B3B}" type="slidenum">
              <a:rPr lang="en-US" smtClean="0"/>
              <a:pPr/>
              <a:t>32</a:t>
            </a:fld>
            <a:endParaRPr lang="en-US"/>
          </a:p>
        </p:txBody>
      </p:sp>
      <p:sp>
        <p:nvSpPr>
          <p:cNvPr id="3" name="Title 2">
            <a:extLst>
              <a:ext uri="{FF2B5EF4-FFF2-40B4-BE49-F238E27FC236}">
                <a16:creationId xmlns:a16="http://schemas.microsoft.com/office/drawing/2014/main" id="{680C9C24-4F65-D472-F8B9-09490BF062C1}"/>
              </a:ext>
            </a:extLst>
          </p:cNvPr>
          <p:cNvSpPr>
            <a:spLocks noGrp="1"/>
          </p:cNvSpPr>
          <p:nvPr>
            <p:ph type="title"/>
          </p:nvPr>
        </p:nvSpPr>
        <p:spPr>
          <a:xfrm>
            <a:off x="371104" y="381840"/>
            <a:ext cx="11430000" cy="676082"/>
          </a:xfrm>
        </p:spPr>
        <p:txBody>
          <a:bodyPr/>
          <a:lstStyle/>
          <a:p>
            <a:pPr algn="ctr"/>
            <a:r>
              <a:rPr lang="en-US" u="sng">
                <a:solidFill>
                  <a:schemeClr val="tx1"/>
                </a:solidFill>
              </a:rPr>
              <a:t>1961-Freedom rides</a:t>
            </a:r>
            <a:endParaRPr lang="en-US">
              <a:solidFill>
                <a:schemeClr val="tx1"/>
              </a:solidFill>
            </a:endParaRPr>
          </a:p>
        </p:txBody>
      </p:sp>
      <p:pic>
        <p:nvPicPr>
          <p:cNvPr id="7" name="Online Media 6" title="Freedom Riders recount Ala. attack 50 yrs later">
            <a:hlinkClick r:id="" action="ppaction://media"/>
            <a:extLst>
              <a:ext uri="{FF2B5EF4-FFF2-40B4-BE49-F238E27FC236}">
                <a16:creationId xmlns:a16="http://schemas.microsoft.com/office/drawing/2014/main" id="{93720BCC-6E06-CDDA-2FD2-9238E715D5E1}"/>
              </a:ext>
            </a:extLst>
          </p:cNvPr>
          <p:cNvPicPr>
            <a:picLocks noRot="1" noChangeAspect="1"/>
          </p:cNvPicPr>
          <p:nvPr>
            <a:videoFile r:link="rId1"/>
          </p:nvPr>
        </p:nvPicPr>
        <p:blipFill>
          <a:blip r:embed="rId3"/>
          <a:stretch>
            <a:fillRect/>
          </a:stretch>
        </p:blipFill>
        <p:spPr>
          <a:xfrm>
            <a:off x="2282501" y="956247"/>
            <a:ext cx="7607745" cy="5680933"/>
          </a:xfrm>
          <a:prstGeom prst="rect">
            <a:avLst/>
          </a:prstGeom>
        </p:spPr>
      </p:pic>
    </p:spTree>
    <p:extLst>
      <p:ext uri="{BB962C8B-B14F-4D97-AF65-F5344CB8AC3E}">
        <p14:creationId xmlns:p14="http://schemas.microsoft.com/office/powerpoint/2010/main" val="224598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73277-F5F4-89E2-4D3C-1C747524D38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401875-80EA-005D-3DFD-F21936B3289C}"/>
              </a:ext>
            </a:extLst>
          </p:cNvPr>
          <p:cNvSpPr>
            <a:spLocks noGrp="1"/>
          </p:cNvSpPr>
          <p:nvPr>
            <p:ph type="sldNum" sz="quarter" idx="11"/>
          </p:nvPr>
        </p:nvSpPr>
        <p:spPr/>
        <p:txBody>
          <a:bodyPr/>
          <a:lstStyle/>
          <a:p>
            <a:fld id="{383B7B7A-CDDA-7C44-B1B0-1F1E45567B3B}" type="slidenum">
              <a:rPr lang="en-US" smtClean="0"/>
              <a:pPr/>
              <a:t>33</a:t>
            </a:fld>
            <a:endParaRPr lang="en-US"/>
          </a:p>
        </p:txBody>
      </p:sp>
      <p:sp>
        <p:nvSpPr>
          <p:cNvPr id="5" name="Title 2">
            <a:extLst>
              <a:ext uri="{FF2B5EF4-FFF2-40B4-BE49-F238E27FC236}">
                <a16:creationId xmlns:a16="http://schemas.microsoft.com/office/drawing/2014/main" id="{4D0507C8-5CA1-C501-2413-CC1DB10B9737}"/>
              </a:ext>
            </a:extLst>
          </p:cNvPr>
          <p:cNvSpPr>
            <a:spLocks noGrp="1"/>
          </p:cNvSpPr>
          <p:nvPr>
            <p:ph type="title"/>
          </p:nvPr>
        </p:nvSpPr>
        <p:spPr>
          <a:xfrm>
            <a:off x="381000" y="856853"/>
            <a:ext cx="11430000" cy="982861"/>
          </a:xfrm>
        </p:spPr>
        <p:txBody>
          <a:bodyPr/>
          <a:lstStyle/>
          <a:p>
            <a:pPr algn="ctr"/>
            <a:r>
              <a:rPr lang="en-US" u="sng">
                <a:solidFill>
                  <a:schemeClr val="tx1"/>
                </a:solidFill>
              </a:rPr>
              <a:t>1963-16</a:t>
            </a:r>
            <a:r>
              <a:rPr lang="en-US" u="sng" baseline="30000">
                <a:solidFill>
                  <a:schemeClr val="tx1"/>
                </a:solidFill>
              </a:rPr>
              <a:t>th</a:t>
            </a:r>
            <a:r>
              <a:rPr lang="en-US" u="sng">
                <a:solidFill>
                  <a:schemeClr val="tx1"/>
                </a:solidFill>
              </a:rPr>
              <a:t> Street church bombing</a:t>
            </a:r>
          </a:p>
        </p:txBody>
      </p:sp>
      <p:pic>
        <p:nvPicPr>
          <p:cNvPr id="6" name="Picture 5"/>
          <p:cNvPicPr>
            <a:picLocks noChangeAspect="1"/>
          </p:cNvPicPr>
          <p:nvPr/>
        </p:nvPicPr>
        <p:blipFill rotWithShape="1">
          <a:blip r:embed="rId2"/>
          <a:srcRect r="-1" b="20920"/>
          <a:stretch/>
        </p:blipFill>
        <p:spPr>
          <a:xfrm>
            <a:off x="266240" y="1578029"/>
            <a:ext cx="5677184" cy="4130313"/>
          </a:xfrm>
          <a:prstGeom prst="rect">
            <a:avLst/>
          </a:prstGeom>
        </p:spPr>
      </p:pic>
      <p:pic>
        <p:nvPicPr>
          <p:cNvPr id="7" name="Picture 6"/>
          <p:cNvPicPr>
            <a:picLocks noChangeAspect="1"/>
          </p:cNvPicPr>
          <p:nvPr/>
        </p:nvPicPr>
        <p:blipFill rotWithShape="1">
          <a:blip r:embed="rId3"/>
          <a:srcRect t="285" r="-1" b="-1"/>
          <a:stretch/>
        </p:blipFill>
        <p:spPr>
          <a:xfrm>
            <a:off x="6315778" y="1578029"/>
            <a:ext cx="5609982" cy="4111586"/>
          </a:xfrm>
          <a:prstGeom prst="rect">
            <a:avLst/>
          </a:prstGeom>
        </p:spPr>
      </p:pic>
    </p:spTree>
    <p:extLst>
      <p:ext uri="{BB962C8B-B14F-4D97-AF65-F5344CB8AC3E}">
        <p14:creationId xmlns:p14="http://schemas.microsoft.com/office/powerpoint/2010/main" val="1343185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73277-F5F4-89E2-4D3C-1C747524D38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401875-80EA-005D-3DFD-F21936B3289C}"/>
              </a:ext>
            </a:extLst>
          </p:cNvPr>
          <p:cNvSpPr>
            <a:spLocks noGrp="1"/>
          </p:cNvSpPr>
          <p:nvPr>
            <p:ph type="sldNum" sz="quarter" idx="11"/>
          </p:nvPr>
        </p:nvSpPr>
        <p:spPr/>
        <p:txBody>
          <a:bodyPr/>
          <a:lstStyle/>
          <a:p>
            <a:fld id="{383B7B7A-CDDA-7C44-B1B0-1F1E45567B3B}" type="slidenum">
              <a:rPr lang="en-US" smtClean="0"/>
              <a:pPr/>
              <a:t>34</a:t>
            </a:fld>
            <a:endParaRPr lang="en-US"/>
          </a:p>
        </p:txBody>
      </p:sp>
      <p:sp>
        <p:nvSpPr>
          <p:cNvPr id="5" name="Title 2">
            <a:extLst>
              <a:ext uri="{FF2B5EF4-FFF2-40B4-BE49-F238E27FC236}">
                <a16:creationId xmlns:a16="http://schemas.microsoft.com/office/drawing/2014/main" id="{4D0507C8-5CA1-C501-2413-CC1DB10B9737}"/>
              </a:ext>
            </a:extLst>
          </p:cNvPr>
          <p:cNvSpPr>
            <a:spLocks noGrp="1"/>
          </p:cNvSpPr>
          <p:nvPr>
            <p:ph type="title"/>
          </p:nvPr>
        </p:nvSpPr>
        <p:spPr>
          <a:xfrm>
            <a:off x="381000" y="608278"/>
            <a:ext cx="11430000" cy="982861"/>
          </a:xfrm>
        </p:spPr>
        <p:txBody>
          <a:bodyPr/>
          <a:lstStyle/>
          <a:p>
            <a:pPr algn="ctr"/>
            <a:r>
              <a:rPr lang="en-US" u="sng">
                <a:solidFill>
                  <a:schemeClr val="tx1"/>
                </a:solidFill>
              </a:rPr>
              <a:t>1963-16</a:t>
            </a:r>
            <a:r>
              <a:rPr lang="en-US" u="sng" baseline="30000">
                <a:solidFill>
                  <a:schemeClr val="tx1"/>
                </a:solidFill>
              </a:rPr>
              <a:t>th</a:t>
            </a:r>
            <a:r>
              <a:rPr lang="en-US" u="sng">
                <a:solidFill>
                  <a:schemeClr val="tx1"/>
                </a:solidFill>
              </a:rPr>
              <a:t> Street church bombing</a:t>
            </a:r>
          </a:p>
        </p:txBody>
      </p:sp>
      <p:pic>
        <p:nvPicPr>
          <p:cNvPr id="6" name="jrCT7eHF1eA"/>
          <p:cNvPicPr>
            <a:picLocks noRot="1" noChangeAspect="1"/>
          </p:cNvPicPr>
          <p:nvPr>
            <a:videoFile r:link="rId1"/>
          </p:nvPr>
        </p:nvPicPr>
        <p:blipFill>
          <a:blip r:embed="rId3"/>
          <a:stretch>
            <a:fillRect/>
          </a:stretch>
        </p:blipFill>
        <p:spPr>
          <a:xfrm>
            <a:off x="1328657" y="1175651"/>
            <a:ext cx="9534686" cy="5363261"/>
          </a:xfrm>
          <a:prstGeom prst="rect">
            <a:avLst/>
          </a:prstGeom>
        </p:spPr>
      </p:pic>
    </p:spTree>
    <p:extLst>
      <p:ext uri="{BB962C8B-B14F-4D97-AF65-F5344CB8AC3E}">
        <p14:creationId xmlns:p14="http://schemas.microsoft.com/office/powerpoint/2010/main" val="3740606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D7725-1F5D-8150-FFF9-7A60AB45C6F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2E143B-889F-B888-16B5-AA080AC630E9}"/>
              </a:ext>
            </a:extLst>
          </p:cNvPr>
          <p:cNvSpPr>
            <a:spLocks noGrp="1"/>
          </p:cNvSpPr>
          <p:nvPr>
            <p:ph type="sldNum" sz="quarter" idx="11"/>
          </p:nvPr>
        </p:nvSpPr>
        <p:spPr/>
        <p:txBody>
          <a:bodyPr/>
          <a:lstStyle/>
          <a:p>
            <a:fld id="{383B7B7A-CDDA-7C44-B1B0-1F1E45567B3B}" type="slidenum">
              <a:rPr lang="en-US" smtClean="0"/>
              <a:pPr/>
              <a:t>35</a:t>
            </a:fld>
            <a:endParaRPr lang="en-US"/>
          </a:p>
        </p:txBody>
      </p:sp>
      <p:pic>
        <p:nvPicPr>
          <p:cNvPr id="6" name="Picture 5" descr="A person in a suit and tie holding a camera in front of a crowd of people&#10;&#10;Description automatically generated with low confidence"/>
          <p:cNvPicPr>
            <a:picLocks noChangeAspect="1"/>
          </p:cNvPicPr>
          <p:nvPr/>
        </p:nvPicPr>
        <p:blipFill rotWithShape="1">
          <a:blip r:embed="rId2"/>
          <a:srcRect t="18788"/>
          <a:stretch/>
        </p:blipFill>
        <p:spPr>
          <a:xfrm>
            <a:off x="20" y="1282"/>
            <a:ext cx="12191980" cy="6856718"/>
          </a:xfrm>
          <a:prstGeom prst="rect">
            <a:avLst/>
          </a:prstGeom>
        </p:spPr>
      </p:pic>
    </p:spTree>
    <p:extLst>
      <p:ext uri="{BB962C8B-B14F-4D97-AF65-F5344CB8AC3E}">
        <p14:creationId xmlns:p14="http://schemas.microsoft.com/office/powerpoint/2010/main" val="71862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BA497-A56E-3949-15A0-E0F173B5FA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33C07C-1C32-7270-5CEE-57630E8959A8}"/>
              </a:ext>
            </a:extLst>
          </p:cNvPr>
          <p:cNvSpPr>
            <a:spLocks noGrp="1"/>
          </p:cNvSpPr>
          <p:nvPr>
            <p:ph type="sldNum" sz="quarter" idx="11"/>
          </p:nvPr>
        </p:nvSpPr>
        <p:spPr/>
        <p:txBody>
          <a:bodyPr/>
          <a:lstStyle/>
          <a:p>
            <a:fld id="{383B7B7A-CDDA-7C44-B1B0-1F1E45567B3B}" type="slidenum">
              <a:rPr lang="en-US" smtClean="0"/>
              <a:pPr/>
              <a:t>36</a:t>
            </a:fld>
            <a:endParaRPr lang="en-US"/>
          </a:p>
        </p:txBody>
      </p:sp>
      <p:sp>
        <p:nvSpPr>
          <p:cNvPr id="4" name="Text Placeholder 3">
            <a:extLst>
              <a:ext uri="{FF2B5EF4-FFF2-40B4-BE49-F238E27FC236}">
                <a16:creationId xmlns:a16="http://schemas.microsoft.com/office/drawing/2014/main" id="{8288CC29-FFC0-E100-D666-20E57BA8BDDC}"/>
              </a:ext>
            </a:extLst>
          </p:cNvPr>
          <p:cNvSpPr>
            <a:spLocks noGrp="1"/>
          </p:cNvSpPr>
          <p:nvPr>
            <p:ph type="body" sz="quarter" idx="12"/>
          </p:nvPr>
        </p:nvSpPr>
        <p:spPr>
          <a:xfrm>
            <a:off x="1156832" y="5321175"/>
            <a:ext cx="9878336" cy="1221667"/>
          </a:xfrm>
        </p:spPr>
        <p:txBody>
          <a:bodyPr>
            <a:normAutofit fontScale="92500" lnSpcReduction="20000"/>
          </a:bodyPr>
          <a:lstStyle/>
          <a:p>
            <a:pPr marL="0" indent="0" algn="ctr">
              <a:buNone/>
            </a:pPr>
            <a:r>
              <a:rPr lang="en-US" sz="3500">
                <a:solidFill>
                  <a:prstClr val="black"/>
                </a:solidFill>
                <a:ea typeface="ＭＳ Ｐゴシック" charset="-128"/>
                <a:cs typeface="Arial" panose="020B0604020202020204" pitchFamily="34" charset="0"/>
              </a:rPr>
              <a:t>President Lyndon Johnson and Dr. Martin Luther King Jr. at the signing of the 1964 Civil Rights Act. </a:t>
            </a:r>
          </a:p>
          <a:p>
            <a:endParaRPr lang="en-US"/>
          </a:p>
        </p:txBody>
      </p:sp>
      <p:pic>
        <p:nvPicPr>
          <p:cNvPr id="5" name="Picture 4"/>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832667" y="492643"/>
            <a:ext cx="8526667" cy="4697242"/>
          </a:xfrm>
          <a:prstGeom prst="ellipse">
            <a:avLst/>
          </a:prstGeom>
          <a:ln>
            <a:noFill/>
          </a:ln>
          <a:effectLst>
            <a:softEdge rad="112500"/>
          </a:effectLst>
        </p:spPr>
      </p:pic>
    </p:spTree>
    <p:extLst>
      <p:ext uri="{BB962C8B-B14F-4D97-AF65-F5344CB8AC3E}">
        <p14:creationId xmlns:p14="http://schemas.microsoft.com/office/powerpoint/2010/main" val="283219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0F26A-2B1A-61B1-ADA2-CD2EE815DC0D}"/>
            </a:ext>
          </a:extLst>
        </p:cNvPr>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47725" y="-452438"/>
            <a:ext cx="13887450" cy="7762875"/>
          </a:xfrm>
          <a:prstGeom prst="rect">
            <a:avLst/>
          </a:prstGeom>
        </p:spPr>
      </p:pic>
      <p:sp>
        <p:nvSpPr>
          <p:cNvPr id="5" name="Title 2">
            <a:extLst>
              <a:ext uri="{FF2B5EF4-FFF2-40B4-BE49-F238E27FC236}">
                <a16:creationId xmlns:a16="http://schemas.microsoft.com/office/drawing/2014/main" id="{4D0507C8-5CA1-C501-2413-CC1DB10B9737}"/>
              </a:ext>
            </a:extLst>
          </p:cNvPr>
          <p:cNvSpPr>
            <a:spLocks noGrp="1"/>
          </p:cNvSpPr>
          <p:nvPr>
            <p:ph type="title"/>
          </p:nvPr>
        </p:nvSpPr>
        <p:spPr>
          <a:xfrm>
            <a:off x="381000" y="5068613"/>
            <a:ext cx="11430000" cy="982861"/>
          </a:xfrm>
        </p:spPr>
        <p:txBody>
          <a:bodyPr/>
          <a:lstStyle/>
          <a:p>
            <a:pPr algn="ctr"/>
            <a:r>
              <a:rPr lang="en-US" u="sng">
                <a:solidFill>
                  <a:schemeClr val="bg1"/>
                </a:solidFill>
              </a:rPr>
              <a:t>1965-Voters rights-Selma, Alabama</a:t>
            </a:r>
          </a:p>
        </p:txBody>
      </p:sp>
    </p:spTree>
    <p:extLst>
      <p:ext uri="{BB962C8B-B14F-4D97-AF65-F5344CB8AC3E}">
        <p14:creationId xmlns:p14="http://schemas.microsoft.com/office/powerpoint/2010/main" val="3822481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19ADC-4204-3471-ED84-9F2A722159E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4688FBB-F7B0-FC45-6B0F-D5FDE64BAF45}"/>
              </a:ext>
            </a:extLst>
          </p:cNvPr>
          <p:cNvSpPr>
            <a:spLocks noGrp="1"/>
          </p:cNvSpPr>
          <p:nvPr>
            <p:ph type="title"/>
          </p:nvPr>
        </p:nvSpPr>
        <p:spPr>
          <a:xfrm>
            <a:off x="381000" y="510489"/>
            <a:ext cx="11430000" cy="982861"/>
          </a:xfrm>
        </p:spPr>
        <p:txBody>
          <a:bodyPr/>
          <a:lstStyle/>
          <a:p>
            <a:pPr algn="ctr"/>
            <a:r>
              <a:rPr lang="en-US" u="sng">
                <a:solidFill>
                  <a:schemeClr val="tx1"/>
                </a:solidFill>
              </a:rPr>
              <a:t>John lewis</a:t>
            </a:r>
          </a:p>
        </p:txBody>
      </p:sp>
      <p:pic>
        <p:nvPicPr>
          <p:cNvPr id="4" name="Online Media 3" title="U.S. Rep. John Lewis' Firsthand Account of Surviving &quot;Bloody Sunday&quot; | Oprah’s Master Class | OWN">
            <a:hlinkClick r:id="" action="ppaction://media"/>
            <a:extLst>
              <a:ext uri="{FF2B5EF4-FFF2-40B4-BE49-F238E27FC236}">
                <a16:creationId xmlns:a16="http://schemas.microsoft.com/office/drawing/2014/main" id="{0A71B7B6-E2AD-058E-14BF-FDF86E69E20E}"/>
              </a:ext>
            </a:extLst>
          </p:cNvPr>
          <p:cNvPicPr>
            <a:picLocks noRot="1" noChangeAspect="1"/>
          </p:cNvPicPr>
          <p:nvPr>
            <a:videoFile r:link="rId1"/>
          </p:nvPr>
        </p:nvPicPr>
        <p:blipFill>
          <a:blip r:embed="rId3"/>
          <a:stretch>
            <a:fillRect/>
          </a:stretch>
        </p:blipFill>
        <p:spPr>
          <a:xfrm>
            <a:off x="1392572" y="1101300"/>
            <a:ext cx="9429715" cy="5367646"/>
          </a:xfrm>
          <a:prstGeom prst="rect">
            <a:avLst/>
          </a:prstGeom>
        </p:spPr>
      </p:pic>
    </p:spTree>
    <p:extLst>
      <p:ext uri="{BB962C8B-B14F-4D97-AF65-F5344CB8AC3E}">
        <p14:creationId xmlns:p14="http://schemas.microsoft.com/office/powerpoint/2010/main" val="2727245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7656A-E4C3-7EF6-CBA7-8FC3BEBFCD8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B9546A-4DBD-061F-AF3E-33D7BED36FC3}"/>
              </a:ext>
            </a:extLst>
          </p:cNvPr>
          <p:cNvSpPr>
            <a:spLocks noGrp="1"/>
          </p:cNvSpPr>
          <p:nvPr>
            <p:ph type="sldNum" sz="quarter" idx="11"/>
          </p:nvPr>
        </p:nvSpPr>
        <p:spPr/>
        <p:txBody>
          <a:bodyPr/>
          <a:lstStyle/>
          <a:p>
            <a:fld id="{383B7B7A-CDDA-7C44-B1B0-1F1E45567B3B}" type="slidenum">
              <a:rPr lang="en-US" smtClean="0"/>
              <a:pPr/>
              <a:t>39</a:t>
            </a:fld>
            <a:endParaRPr lang="en-US"/>
          </a:p>
        </p:txBody>
      </p:sp>
      <p:sp>
        <p:nvSpPr>
          <p:cNvPr id="4" name="Text Placeholder 3">
            <a:extLst>
              <a:ext uri="{FF2B5EF4-FFF2-40B4-BE49-F238E27FC236}">
                <a16:creationId xmlns:a16="http://schemas.microsoft.com/office/drawing/2014/main" id="{395B7FED-3A9D-E397-E4F6-CF899F7AFB81}"/>
              </a:ext>
            </a:extLst>
          </p:cNvPr>
          <p:cNvSpPr>
            <a:spLocks noGrp="1"/>
          </p:cNvSpPr>
          <p:nvPr>
            <p:ph type="body" sz="quarter" idx="12"/>
          </p:nvPr>
        </p:nvSpPr>
        <p:spPr>
          <a:xfrm>
            <a:off x="307759" y="4270159"/>
            <a:ext cx="11576482" cy="1807531"/>
          </a:xfrm>
        </p:spPr>
        <p:txBody>
          <a:bodyPr>
            <a:normAutofit/>
          </a:bodyPr>
          <a:lstStyle/>
          <a:p>
            <a:pPr marL="0" indent="0">
              <a:buNone/>
            </a:pPr>
            <a:r>
              <a:rPr lang="en-US" sz="3200" u="sng">
                <a:cs typeface="Arial" panose="020B0604020202020204" pitchFamily="34" charset="0"/>
              </a:rPr>
              <a:t>1965-Voting Rights Act</a:t>
            </a:r>
            <a:r>
              <a:rPr lang="en-US" sz="3200">
                <a:cs typeface="Arial" panose="020B0604020202020204" pitchFamily="34" charset="0"/>
              </a:rPr>
              <a:t>-applied a nationwide prohibition against the denial or abridgment of the right to vote based on race. </a:t>
            </a:r>
          </a:p>
          <a:p>
            <a:endParaRPr lang="en-US"/>
          </a:p>
        </p:txBody>
      </p:sp>
      <p:pic>
        <p:nvPicPr>
          <p:cNvPr id="5" name="Picture 4">
            <a:extLst>
              <a:ext uri="{FF2B5EF4-FFF2-40B4-BE49-F238E27FC236}">
                <a16:creationId xmlns:a16="http://schemas.microsoft.com/office/drawing/2014/main" id="{50D0703D-E9D4-6F22-1823-7A61AC914A62}"/>
              </a:ext>
            </a:extLst>
          </p:cNvPr>
          <p:cNvPicPr>
            <a:picLocks noChangeAspect="1"/>
          </p:cNvPicPr>
          <p:nvPr/>
        </p:nvPicPr>
        <p:blipFill rotWithShape="1">
          <a:blip r:embed="rId2"/>
          <a:srcRect t="22581" b="2258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1283531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E0BBB-40EF-FB32-0D2D-F57949CA1A8D}"/>
              </a:ext>
            </a:extLst>
          </p:cNvPr>
          <p:cNvSpPr>
            <a:spLocks noGrp="1"/>
          </p:cNvSpPr>
          <p:nvPr>
            <p:ph type="sldNum" sz="quarter" idx="11"/>
          </p:nvPr>
        </p:nvSpPr>
        <p:spPr/>
        <p:txBody>
          <a:bodyPr/>
          <a:lstStyle/>
          <a:p>
            <a:fld id="{383B7B7A-CDDA-7C44-B1B0-1F1E45567B3B}" type="slidenum">
              <a:rPr lang="en-US" smtClean="0"/>
              <a:pPr/>
              <a:t>4</a:t>
            </a:fld>
            <a:endParaRPr lang="en-US"/>
          </a:p>
        </p:txBody>
      </p:sp>
      <p:sp>
        <p:nvSpPr>
          <p:cNvPr id="4" name="Text Placeholder 3">
            <a:extLst>
              <a:ext uri="{FF2B5EF4-FFF2-40B4-BE49-F238E27FC236}">
                <a16:creationId xmlns:a16="http://schemas.microsoft.com/office/drawing/2014/main" id="{4EF98D0B-DE52-947E-4CF0-9A7AF92B49F5}"/>
              </a:ext>
            </a:extLst>
          </p:cNvPr>
          <p:cNvSpPr>
            <a:spLocks noGrp="1"/>
          </p:cNvSpPr>
          <p:nvPr>
            <p:ph type="body" sz="quarter" idx="12"/>
          </p:nvPr>
        </p:nvSpPr>
        <p:spPr>
          <a:xfrm>
            <a:off x="168677" y="1083800"/>
            <a:ext cx="11642324" cy="5103833"/>
          </a:xfrm>
        </p:spPr>
        <p:txBody>
          <a:bodyPr vert="horz" lIns="91440" tIns="45720" rIns="91440" bIns="45720" rtlCol="0" anchor="t">
            <a:normAutofit/>
          </a:bodyPr>
          <a:lstStyle/>
          <a:p>
            <a:pPr marL="1005840" lvl="1" indent="-457200">
              <a:buClrTx/>
              <a:buFont typeface="Arial" panose="020B0604020202020204" pitchFamily="34" charset="0"/>
              <a:buChar char="•"/>
            </a:pPr>
            <a:r>
              <a:rPr lang="en-US" sz="3200">
                <a:solidFill>
                  <a:srgbClr val="191919"/>
                </a:solidFill>
                <a:latin typeface="Source Sans Pro"/>
                <a:ea typeface="Source Sans Pro"/>
                <a:cs typeface="Open Sans"/>
              </a:rPr>
              <a:t>You have to be watching on a computer/tablet or Microsoft Teams app to receive credit. If you are listening via phone audio, you will not receive credit.</a:t>
            </a:r>
            <a:endParaRPr lang="en-US" sz="3200">
              <a:solidFill>
                <a:srgbClr val="191919"/>
              </a:solidFill>
              <a:latin typeface="Source Sans Pro"/>
              <a:ea typeface="Source Sans Pro" panose="020B0503030403020204" pitchFamily="34" charset="0"/>
            </a:endParaRPr>
          </a:p>
          <a:p>
            <a:pPr>
              <a:buClrTx/>
            </a:pPr>
            <a:endParaRPr lang="en-US" sz="3200">
              <a:solidFill>
                <a:srgbClr val="191919"/>
              </a:solidFill>
              <a:ea typeface="Source Sans Pro" panose="020B0503030403020204" pitchFamily="34" charset="0"/>
            </a:endParaRPr>
          </a:p>
          <a:p>
            <a:pPr marL="1005840" lvl="1" indent="-457200">
              <a:buClrTx/>
              <a:buFont typeface="Arial" panose="020B0604020202020204" pitchFamily="34" charset="0"/>
              <a:buChar char="•"/>
            </a:pPr>
            <a:r>
              <a:rPr lang="en-US" sz="3200">
                <a:solidFill>
                  <a:srgbClr val="191919"/>
                </a:solidFill>
                <a:latin typeface="Source Sans Pro"/>
                <a:ea typeface="Source Sans Pro"/>
                <a:cs typeface="Open Sans"/>
              </a:rPr>
              <a:t>You have to be using your own individual device (two people can’t be sharing a computer).</a:t>
            </a:r>
          </a:p>
          <a:p>
            <a:endParaRPr lang="en-US">
              <a:solidFill>
                <a:srgbClr val="191919"/>
              </a:solidFill>
            </a:endParaRPr>
          </a:p>
        </p:txBody>
      </p:sp>
      <p:sp>
        <p:nvSpPr>
          <p:cNvPr id="5" name="Title 1">
            <a:extLst>
              <a:ext uri="{FF2B5EF4-FFF2-40B4-BE49-F238E27FC236}">
                <a16:creationId xmlns:a16="http://schemas.microsoft.com/office/drawing/2014/main" id="{A3235814-F024-2A8B-5C29-C0DEBB6F893C}"/>
              </a:ext>
            </a:extLst>
          </p:cNvPr>
          <p:cNvSpPr txBox="1">
            <a:spLocks/>
          </p:cNvSpPr>
          <p:nvPr/>
        </p:nvSpPr>
        <p:spPr bwMode="auto">
          <a:xfrm>
            <a:off x="1847057" y="452317"/>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eaLnBrk="0" hangingPunct="0">
              <a:spcBef>
                <a:spcPct val="20000"/>
              </a:spcBef>
              <a:buFont typeface="Arial" charset="0"/>
              <a:buChar char="•"/>
              <a:defRPr sz="3200">
                <a:solidFill>
                  <a:schemeClr val="tx1"/>
                </a:solidFill>
                <a:latin typeface="Arial" charset="0"/>
                <a:ea typeface="MS PGothic" pitchFamily="34" charset="-128"/>
              </a:defRPr>
            </a:lvl1pPr>
            <a:lvl2pPr marL="742950" indent="-285750" eaLnBrk="0" hangingPunct="0">
              <a:spcBef>
                <a:spcPct val="20000"/>
              </a:spcBef>
              <a:buFont typeface="Arial" charset="0"/>
              <a:buChar char="–"/>
              <a:defRPr sz="2800">
                <a:solidFill>
                  <a:schemeClr val="tx1"/>
                </a:solidFill>
                <a:latin typeface="Arial" charset="0"/>
                <a:ea typeface="MS PGothic" pitchFamily="34" charset="-128"/>
              </a:defRPr>
            </a:lvl2pPr>
            <a:lvl3pPr marL="1143000" indent="-228600" eaLnBrk="0" hangingPunct="0">
              <a:spcBef>
                <a:spcPct val="20000"/>
              </a:spcBef>
              <a:buFont typeface="Arial" charset="0"/>
              <a:buChar char="•"/>
              <a:defRPr sz="2400">
                <a:solidFill>
                  <a:schemeClr val="tx1"/>
                </a:solidFill>
                <a:latin typeface="Arial" charset="0"/>
                <a:ea typeface="MS PGothic" pitchFamily="34" charset="-128"/>
              </a:defRPr>
            </a:lvl3pPr>
            <a:lvl4pPr marL="1600200" indent="-228600" eaLnBrk="0" hangingPunct="0">
              <a:spcBef>
                <a:spcPct val="20000"/>
              </a:spcBef>
              <a:buFont typeface="Arial" charset="0"/>
              <a:buChar char="–"/>
              <a:defRPr sz="2000">
                <a:solidFill>
                  <a:schemeClr val="tx1"/>
                </a:solidFill>
                <a:latin typeface="Arial" charset="0"/>
                <a:ea typeface="MS PGothic" pitchFamily="34" charset="-128"/>
              </a:defRPr>
            </a:lvl4pPr>
            <a:lvl5pPr marL="2057400" indent="-228600" eaLnBrk="0" hangingPunct="0">
              <a:spcBef>
                <a:spcPct val="20000"/>
              </a:spcBef>
              <a:buFont typeface="Arial" charset="0"/>
              <a:buChar char="»"/>
              <a:defRPr sz="2000">
                <a:solidFill>
                  <a:schemeClr val="tx1"/>
                </a:solidFill>
                <a:latin typeface="Arial"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MS PGothic" pitchFamily="34" charset="-128"/>
              </a:defRPr>
            </a:lvl9pPr>
          </a:lstStyle>
          <a:p>
            <a:pPr algn="ctr" defTabSz="457200" fontAlgn="base">
              <a:spcBef>
                <a:spcPct val="0"/>
              </a:spcBef>
              <a:spcAft>
                <a:spcPct val="0"/>
              </a:spcAft>
              <a:buNone/>
              <a:defRPr/>
            </a:pPr>
            <a:r>
              <a:rPr lang="en-US" altLang="en-US" b="1" u="sng">
                <a:solidFill>
                  <a:prstClr val="black"/>
                </a:solidFill>
                <a:latin typeface="Source Sans Pro"/>
                <a:ea typeface="Source Sans Pro"/>
                <a:cs typeface="Arial"/>
              </a:rPr>
              <a:t>Webinar Classes</a:t>
            </a:r>
            <a:endParaRPr lang="en-US" altLang="en-US" b="1" u="sng">
              <a:solidFill>
                <a:prstClr val="black"/>
              </a:solidFill>
              <a:latin typeface="Source Sans Pro" panose="020B0503030403020204" pitchFamily="34" charset="0"/>
              <a:ea typeface="Source Sans Pro" panose="020B0503030403020204" pitchFamily="34" charset="0"/>
              <a:cs typeface="Arial" charset="0"/>
            </a:endParaRPr>
          </a:p>
        </p:txBody>
      </p:sp>
    </p:spTree>
    <p:extLst>
      <p:ext uri="{BB962C8B-B14F-4D97-AF65-F5344CB8AC3E}">
        <p14:creationId xmlns:p14="http://schemas.microsoft.com/office/powerpoint/2010/main" val="3796774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E2781-A229-920E-4F2C-59D02A5F158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3382A3-1403-8AAC-277B-0AFAF944995D}"/>
              </a:ext>
            </a:extLst>
          </p:cNvPr>
          <p:cNvSpPr>
            <a:spLocks noGrp="1"/>
          </p:cNvSpPr>
          <p:nvPr>
            <p:ph type="sldNum" sz="quarter" idx="11"/>
          </p:nvPr>
        </p:nvSpPr>
        <p:spPr/>
        <p:txBody>
          <a:bodyPr/>
          <a:lstStyle/>
          <a:p>
            <a:fld id="{383B7B7A-CDDA-7C44-B1B0-1F1E45567B3B}" type="slidenum">
              <a:rPr lang="en-US" smtClean="0"/>
              <a:pPr/>
              <a:t>40</a:t>
            </a:fld>
            <a:endParaRPr lang="en-US"/>
          </a:p>
        </p:txBody>
      </p:sp>
      <p:sp>
        <p:nvSpPr>
          <p:cNvPr id="3" name="Title 2">
            <a:extLst>
              <a:ext uri="{FF2B5EF4-FFF2-40B4-BE49-F238E27FC236}">
                <a16:creationId xmlns:a16="http://schemas.microsoft.com/office/drawing/2014/main" id="{D0F23AE0-6378-98FF-5914-D905B613B576}"/>
              </a:ext>
            </a:extLst>
          </p:cNvPr>
          <p:cNvSpPr>
            <a:spLocks noGrp="1"/>
          </p:cNvSpPr>
          <p:nvPr>
            <p:ph type="title"/>
          </p:nvPr>
        </p:nvSpPr>
        <p:spPr>
          <a:xfrm>
            <a:off x="381000" y="550074"/>
            <a:ext cx="11430000" cy="982861"/>
          </a:xfrm>
        </p:spPr>
        <p:txBody>
          <a:bodyPr/>
          <a:lstStyle/>
          <a:p>
            <a:pPr algn="ctr"/>
            <a:r>
              <a:rPr lang="en-US" u="sng">
                <a:solidFill>
                  <a:schemeClr val="tx1"/>
                </a:solidFill>
              </a:rPr>
              <a:t>Memphis Sanitation Worker Strike-1968</a:t>
            </a:r>
            <a:endParaRPr lang="en-US">
              <a:solidFill>
                <a:schemeClr val="tx1"/>
              </a:solidFill>
            </a:endParaRPr>
          </a:p>
        </p:txBody>
      </p:sp>
      <p:pic>
        <p:nvPicPr>
          <p:cNvPr id="6" name="Online Media 5" title="Surviving Memphis Sanitation Workers From 1968 Strike Awarded $70k Grants | Sunday TODAY">
            <a:hlinkClick r:id="" action="ppaction://media"/>
            <a:extLst>
              <a:ext uri="{FF2B5EF4-FFF2-40B4-BE49-F238E27FC236}">
                <a16:creationId xmlns:a16="http://schemas.microsoft.com/office/drawing/2014/main" id="{BEB2B177-5652-4B30-7AFD-4218D8F10221}"/>
              </a:ext>
            </a:extLst>
          </p:cNvPr>
          <p:cNvPicPr>
            <a:picLocks noRot="1" noChangeAspect="1"/>
          </p:cNvPicPr>
          <p:nvPr>
            <a:videoFile r:link="rId1"/>
          </p:nvPr>
        </p:nvPicPr>
        <p:blipFill>
          <a:blip r:embed="rId3"/>
          <a:stretch>
            <a:fillRect/>
          </a:stretch>
        </p:blipFill>
        <p:spPr>
          <a:xfrm>
            <a:off x="1659772" y="1353041"/>
            <a:ext cx="8874043" cy="5013149"/>
          </a:xfrm>
          <a:prstGeom prst="rect">
            <a:avLst/>
          </a:prstGeom>
        </p:spPr>
      </p:pic>
    </p:spTree>
    <p:extLst>
      <p:ext uri="{BB962C8B-B14F-4D97-AF65-F5344CB8AC3E}">
        <p14:creationId xmlns:p14="http://schemas.microsoft.com/office/powerpoint/2010/main" val="1706120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796EE-A255-897F-400D-93BBAB399E7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7C9170-6183-2644-4201-21A21195FFD6}"/>
              </a:ext>
            </a:extLst>
          </p:cNvPr>
          <p:cNvSpPr>
            <a:spLocks noGrp="1"/>
          </p:cNvSpPr>
          <p:nvPr>
            <p:ph type="sldNum" sz="quarter" idx="11"/>
          </p:nvPr>
        </p:nvSpPr>
        <p:spPr/>
        <p:txBody>
          <a:bodyPr/>
          <a:lstStyle/>
          <a:p>
            <a:fld id="{383B7B7A-CDDA-7C44-B1B0-1F1E45567B3B}" type="slidenum">
              <a:rPr lang="en-US" smtClean="0"/>
              <a:pPr/>
              <a:t>41</a:t>
            </a:fld>
            <a:endParaRPr lang="en-US"/>
          </a:p>
        </p:txBody>
      </p:sp>
      <p:sp>
        <p:nvSpPr>
          <p:cNvPr id="3" name="Title 2">
            <a:extLst>
              <a:ext uri="{FF2B5EF4-FFF2-40B4-BE49-F238E27FC236}">
                <a16:creationId xmlns:a16="http://schemas.microsoft.com/office/drawing/2014/main" id="{8C828BD4-592C-2B15-DC6B-489CC3085851}"/>
              </a:ext>
            </a:extLst>
          </p:cNvPr>
          <p:cNvSpPr>
            <a:spLocks noGrp="1"/>
          </p:cNvSpPr>
          <p:nvPr>
            <p:ph type="title"/>
          </p:nvPr>
        </p:nvSpPr>
        <p:spPr>
          <a:xfrm>
            <a:off x="381000" y="550074"/>
            <a:ext cx="11430000" cy="982861"/>
          </a:xfrm>
        </p:spPr>
        <p:txBody>
          <a:bodyPr/>
          <a:lstStyle/>
          <a:p>
            <a:pPr algn="ctr"/>
            <a:r>
              <a:rPr lang="en-US" u="sng">
                <a:solidFill>
                  <a:schemeClr val="tx1"/>
                </a:solidFill>
              </a:rPr>
              <a:t>Assassination of MLK-1968</a:t>
            </a:r>
            <a:endParaRPr lang="en-US">
              <a:solidFill>
                <a:schemeClr val="tx1"/>
              </a:solidFill>
            </a:endParaRPr>
          </a:p>
        </p:txBody>
      </p:sp>
      <p:pic>
        <p:nvPicPr>
          <p:cNvPr id="5" name="Online Media 4" title="Martin Luther King Jr. Assassination Eyewitness Opens Up 50 Years Later | MSNBC">
            <a:hlinkClick r:id="" action="ppaction://media"/>
            <a:extLst>
              <a:ext uri="{FF2B5EF4-FFF2-40B4-BE49-F238E27FC236}">
                <a16:creationId xmlns:a16="http://schemas.microsoft.com/office/drawing/2014/main" id="{0D52EBAD-BCE8-D715-26AA-F8172E938051}"/>
              </a:ext>
            </a:extLst>
          </p:cNvPr>
          <p:cNvPicPr>
            <a:picLocks noRot="1" noChangeAspect="1"/>
          </p:cNvPicPr>
          <p:nvPr>
            <a:videoFile r:link="rId1"/>
          </p:nvPr>
        </p:nvPicPr>
        <p:blipFill>
          <a:blip r:embed="rId3"/>
          <a:stretch>
            <a:fillRect/>
          </a:stretch>
        </p:blipFill>
        <p:spPr>
          <a:xfrm>
            <a:off x="1437856" y="1145359"/>
            <a:ext cx="9327771" cy="5214731"/>
          </a:xfrm>
          <a:prstGeom prst="rect">
            <a:avLst/>
          </a:prstGeom>
        </p:spPr>
      </p:pic>
    </p:spTree>
    <p:extLst>
      <p:ext uri="{BB962C8B-B14F-4D97-AF65-F5344CB8AC3E}">
        <p14:creationId xmlns:p14="http://schemas.microsoft.com/office/powerpoint/2010/main" val="32894313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0A093-3C83-3A8B-472E-3E87C7AC73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A80B61-BE93-0385-A174-2739AC24172C}"/>
              </a:ext>
            </a:extLst>
          </p:cNvPr>
          <p:cNvSpPr>
            <a:spLocks noGrp="1"/>
          </p:cNvSpPr>
          <p:nvPr>
            <p:ph type="sldNum" sz="quarter" idx="11"/>
          </p:nvPr>
        </p:nvSpPr>
        <p:spPr/>
        <p:txBody>
          <a:bodyPr/>
          <a:lstStyle/>
          <a:p>
            <a:fld id="{383B7B7A-CDDA-7C44-B1B0-1F1E45567B3B}" type="slidenum">
              <a:rPr lang="en-US" smtClean="0"/>
              <a:pPr/>
              <a:t>42</a:t>
            </a:fld>
            <a:endParaRPr lang="en-US"/>
          </a:p>
        </p:txBody>
      </p:sp>
      <p:sp>
        <p:nvSpPr>
          <p:cNvPr id="3" name="Title 2">
            <a:extLst>
              <a:ext uri="{FF2B5EF4-FFF2-40B4-BE49-F238E27FC236}">
                <a16:creationId xmlns:a16="http://schemas.microsoft.com/office/drawing/2014/main" id="{603C2BED-8337-E16A-419F-A815526753E5}"/>
              </a:ext>
            </a:extLst>
          </p:cNvPr>
          <p:cNvSpPr>
            <a:spLocks noGrp="1"/>
          </p:cNvSpPr>
          <p:nvPr>
            <p:ph type="title"/>
          </p:nvPr>
        </p:nvSpPr>
        <p:spPr>
          <a:xfrm>
            <a:off x="381000" y="856853"/>
            <a:ext cx="6676748" cy="982861"/>
          </a:xfrm>
        </p:spPr>
        <p:txBody>
          <a:bodyPr>
            <a:normAutofit fontScale="90000"/>
          </a:bodyPr>
          <a:lstStyle/>
          <a:p>
            <a:pPr marL="0" indent="0">
              <a:defRPr/>
            </a:pPr>
            <a:r>
              <a:rPr lang="en-US" sz="4000" u="sng">
                <a:solidFill>
                  <a:srgbClr val="000000"/>
                </a:solidFill>
                <a:cs typeface="Arial"/>
              </a:rPr>
              <a:t>Fair Housing Act-1968</a:t>
            </a:r>
            <a:br>
              <a:rPr lang="en-US" u="sng">
                <a:cs typeface="Arial" panose="020B0604020202020204" pitchFamily="34" charset="0"/>
              </a:rPr>
            </a:br>
            <a:br>
              <a:rPr lang="en-US" sz="3200"/>
            </a:br>
            <a:endParaRPr lang="en-US"/>
          </a:p>
        </p:txBody>
      </p:sp>
      <p:graphicFrame>
        <p:nvGraphicFramePr>
          <p:cNvPr id="5" name="Diagram 4">
            <a:extLst>
              <a:ext uri="{FF2B5EF4-FFF2-40B4-BE49-F238E27FC236}">
                <a16:creationId xmlns:a16="http://schemas.microsoft.com/office/drawing/2014/main" id="{0FDFB031-DEC8-4F17-B4DE-8E74E9592327}"/>
              </a:ext>
            </a:extLst>
          </p:cNvPr>
          <p:cNvGraphicFramePr/>
          <p:nvPr>
            <p:extLst>
              <p:ext uri="{D42A27DB-BD31-4B8C-83A1-F6EECF244321}">
                <p14:modId xmlns:p14="http://schemas.microsoft.com/office/powerpoint/2010/main" val="2785747317"/>
              </p:ext>
            </p:extLst>
          </p:nvPr>
        </p:nvGraphicFramePr>
        <p:xfrm>
          <a:off x="7843738" y="651076"/>
          <a:ext cx="3814616" cy="5825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381000" y="1524000"/>
            <a:ext cx="6499194" cy="2062103"/>
          </a:xfrm>
          <a:prstGeom prst="rect">
            <a:avLst/>
          </a:prstGeom>
          <a:noFill/>
        </p:spPr>
        <p:txBody>
          <a:bodyPr wrap="square" rtlCol="0">
            <a:spAutoFit/>
          </a:bodyPr>
          <a:lstStyle/>
          <a:p>
            <a:r>
              <a:rPr lang="en-US" sz="3200">
                <a:solidFill>
                  <a:srgbClr val="000000"/>
                </a:solidFill>
                <a:cs typeface="Arial" panose="020B0604020202020204" pitchFamily="34" charset="0"/>
              </a:rPr>
              <a:t>Prohibits discrimination in the sale, rental, and financing of dwellings, and in other housing-related transactions.</a:t>
            </a:r>
            <a:endParaRPr lang="en-US" sz="3200"/>
          </a:p>
        </p:txBody>
      </p:sp>
    </p:spTree>
    <p:extLst>
      <p:ext uri="{BB962C8B-B14F-4D97-AF65-F5344CB8AC3E}">
        <p14:creationId xmlns:p14="http://schemas.microsoft.com/office/powerpoint/2010/main" val="30586006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88D23-EFF6-15EF-28E3-A8B0F84C420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46EF3C-EF4A-4779-0D95-81017E112FEE}"/>
              </a:ext>
            </a:extLst>
          </p:cNvPr>
          <p:cNvSpPr>
            <a:spLocks noGrp="1"/>
          </p:cNvSpPr>
          <p:nvPr>
            <p:ph type="sldNum" sz="quarter" idx="11"/>
          </p:nvPr>
        </p:nvSpPr>
        <p:spPr/>
        <p:txBody>
          <a:bodyPr/>
          <a:lstStyle/>
          <a:p>
            <a:fld id="{383B7B7A-CDDA-7C44-B1B0-1F1E45567B3B}" type="slidenum">
              <a:rPr lang="en-US" smtClean="0"/>
              <a:pPr/>
              <a:t>43</a:t>
            </a:fld>
            <a:endParaRPr lang="en-US"/>
          </a:p>
        </p:txBody>
      </p:sp>
      <p:sp>
        <p:nvSpPr>
          <p:cNvPr id="3" name="Title 2">
            <a:extLst>
              <a:ext uri="{FF2B5EF4-FFF2-40B4-BE49-F238E27FC236}">
                <a16:creationId xmlns:a16="http://schemas.microsoft.com/office/drawing/2014/main" id="{8937EB37-8170-706B-4068-1FD2614B4F81}"/>
              </a:ext>
            </a:extLst>
          </p:cNvPr>
          <p:cNvSpPr>
            <a:spLocks noGrp="1"/>
          </p:cNvSpPr>
          <p:nvPr>
            <p:ph type="title"/>
          </p:nvPr>
        </p:nvSpPr>
        <p:spPr>
          <a:xfrm>
            <a:off x="381000" y="727969"/>
            <a:ext cx="11430000" cy="792149"/>
          </a:xfrm>
        </p:spPr>
        <p:txBody>
          <a:bodyPr/>
          <a:lstStyle/>
          <a:p>
            <a:pPr algn="ctr"/>
            <a:r>
              <a:rPr lang="en-US" u="sng">
                <a:solidFill>
                  <a:schemeClr val="tx1"/>
                </a:solidFill>
              </a:rPr>
              <a:t>Two additional protected classes in ohio</a:t>
            </a:r>
          </a:p>
        </p:txBody>
      </p:sp>
      <p:pic>
        <p:nvPicPr>
          <p:cNvPr id="5" name="Picture 2" descr="C:\Users\jduy\AppData\Local\Microsoft\Windows\Temporary Internet Files\Content.IE5\2863PCGA\united_states_usa_flag_by_think0-d4759zm[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0499" y="2406310"/>
            <a:ext cx="3928532" cy="2209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9103" y="1632569"/>
            <a:ext cx="3733800" cy="3757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2">
            <a:extLst>
              <a:ext uri="{FF2B5EF4-FFF2-40B4-BE49-F238E27FC236}">
                <a16:creationId xmlns:a16="http://schemas.microsoft.com/office/drawing/2014/main" id="{8937EB37-8170-706B-4068-1FD2614B4F81}"/>
              </a:ext>
            </a:extLst>
          </p:cNvPr>
          <p:cNvSpPr txBox="1">
            <a:spLocks/>
          </p:cNvSpPr>
          <p:nvPr/>
        </p:nvSpPr>
        <p:spPr>
          <a:xfrm>
            <a:off x="2088155" y="4699177"/>
            <a:ext cx="3693219" cy="7921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cap="all" baseline="0">
                <a:solidFill>
                  <a:srgbClr val="002060"/>
                </a:solidFill>
                <a:latin typeface="+mj-lt"/>
                <a:ea typeface="+mj-ea"/>
                <a:cs typeface="+mj-cs"/>
              </a:defRPr>
            </a:lvl1pPr>
          </a:lstStyle>
          <a:p>
            <a:r>
              <a:rPr lang="en-US" u="sng">
                <a:solidFill>
                  <a:schemeClr val="tx1"/>
                </a:solidFill>
              </a:rPr>
              <a:t>Military Status </a:t>
            </a:r>
          </a:p>
        </p:txBody>
      </p:sp>
      <p:sp>
        <p:nvSpPr>
          <p:cNvPr id="8" name="Title 2">
            <a:extLst>
              <a:ext uri="{FF2B5EF4-FFF2-40B4-BE49-F238E27FC236}">
                <a16:creationId xmlns:a16="http://schemas.microsoft.com/office/drawing/2014/main" id="{8937EB37-8170-706B-4068-1FD2614B4F81}"/>
              </a:ext>
            </a:extLst>
          </p:cNvPr>
          <p:cNvSpPr txBox="1">
            <a:spLocks/>
          </p:cNvSpPr>
          <p:nvPr/>
        </p:nvSpPr>
        <p:spPr>
          <a:xfrm>
            <a:off x="6720893" y="5491326"/>
            <a:ext cx="3050220" cy="7921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cap="all" baseline="0">
                <a:solidFill>
                  <a:srgbClr val="002060"/>
                </a:solidFill>
                <a:latin typeface="+mj-lt"/>
                <a:ea typeface="+mj-ea"/>
                <a:cs typeface="+mj-cs"/>
              </a:defRPr>
            </a:lvl1pPr>
          </a:lstStyle>
          <a:p>
            <a:pPr algn="ctr"/>
            <a:r>
              <a:rPr lang="en-US" u="sng">
                <a:solidFill>
                  <a:schemeClr val="tx1"/>
                </a:solidFill>
              </a:rPr>
              <a:t>Ancestry </a:t>
            </a:r>
          </a:p>
        </p:txBody>
      </p:sp>
    </p:spTree>
    <p:extLst>
      <p:ext uri="{BB962C8B-B14F-4D97-AF65-F5344CB8AC3E}">
        <p14:creationId xmlns:p14="http://schemas.microsoft.com/office/powerpoint/2010/main" val="20827433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88870-82DA-4BDD-78AC-4358E6EC556E}"/>
            </a:ext>
          </a:extLst>
        </p:cNvPr>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49626" y="521489"/>
            <a:ext cx="10892748" cy="6119007"/>
          </a:xfrm>
          <a:prstGeom prst="rect">
            <a:avLst/>
          </a:prstGeom>
        </p:spPr>
      </p:pic>
      <p:sp>
        <p:nvSpPr>
          <p:cNvPr id="4" name="Text Placeholder 3">
            <a:extLst>
              <a:ext uri="{FF2B5EF4-FFF2-40B4-BE49-F238E27FC236}">
                <a16:creationId xmlns:a16="http://schemas.microsoft.com/office/drawing/2014/main" id="{B8EA1EB0-6290-DE5B-E07B-370F3A1EB6CB}"/>
              </a:ext>
            </a:extLst>
          </p:cNvPr>
          <p:cNvSpPr>
            <a:spLocks noGrp="1"/>
          </p:cNvSpPr>
          <p:nvPr>
            <p:ph type="body" sz="quarter" idx="12"/>
          </p:nvPr>
        </p:nvSpPr>
        <p:spPr>
          <a:xfrm>
            <a:off x="710214" y="4856086"/>
            <a:ext cx="10892902" cy="1500326"/>
          </a:xfrm>
        </p:spPr>
        <p:txBody>
          <a:bodyPr>
            <a:noAutofit/>
          </a:bodyPr>
          <a:lstStyle/>
          <a:p>
            <a:pPr marL="0" indent="0">
              <a:lnSpc>
                <a:spcPct val="90000"/>
              </a:lnSpc>
              <a:buClrTx/>
              <a:buNone/>
              <a:defRPr/>
            </a:pPr>
            <a:r>
              <a:rPr lang="en-US" sz="3200" b="1" u="sng">
                <a:solidFill>
                  <a:schemeClr val="bg1">
                    <a:alpha val="80000"/>
                  </a:schemeClr>
                </a:solidFill>
              </a:rPr>
              <a:t>Equal Credit Opportunity Act 1974</a:t>
            </a:r>
          </a:p>
          <a:p>
            <a:pPr marL="0" indent="0">
              <a:lnSpc>
                <a:spcPct val="90000"/>
              </a:lnSpc>
              <a:buClrTx/>
              <a:buNone/>
              <a:defRPr/>
            </a:pPr>
            <a:r>
              <a:rPr lang="en-US" sz="3200">
                <a:solidFill>
                  <a:schemeClr val="bg1">
                    <a:alpha val="80000"/>
                  </a:schemeClr>
                </a:solidFill>
              </a:rPr>
              <a:t>Prohibits credit discrimination based on race, color, religion, national origin, sex, marital status, and age.</a:t>
            </a:r>
          </a:p>
          <a:p>
            <a:pPr marL="0" indent="0">
              <a:buNone/>
            </a:pPr>
            <a:endParaRPr lang="en-US" sz="3200"/>
          </a:p>
        </p:txBody>
      </p:sp>
    </p:spTree>
    <p:extLst>
      <p:ext uri="{BB962C8B-B14F-4D97-AF65-F5344CB8AC3E}">
        <p14:creationId xmlns:p14="http://schemas.microsoft.com/office/powerpoint/2010/main" val="39709552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7F126-0F84-FA05-964E-8E8EBA6367E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EA1939-E0DD-F4A5-3720-4AABC8CA7425}"/>
              </a:ext>
            </a:extLst>
          </p:cNvPr>
          <p:cNvSpPr>
            <a:spLocks noGrp="1"/>
          </p:cNvSpPr>
          <p:nvPr>
            <p:ph type="sldNum" sz="quarter" idx="11"/>
          </p:nvPr>
        </p:nvSpPr>
        <p:spPr/>
        <p:txBody>
          <a:bodyPr/>
          <a:lstStyle/>
          <a:p>
            <a:fld id="{383B7B7A-CDDA-7C44-B1B0-1F1E45567B3B}" type="slidenum">
              <a:rPr lang="en-US" smtClean="0"/>
              <a:pPr/>
              <a:t>45</a:t>
            </a:fld>
            <a:endParaRPr lang="en-US"/>
          </a:p>
        </p:txBody>
      </p:sp>
      <p:sp>
        <p:nvSpPr>
          <p:cNvPr id="4" name="Text Placeholder 3">
            <a:extLst>
              <a:ext uri="{FF2B5EF4-FFF2-40B4-BE49-F238E27FC236}">
                <a16:creationId xmlns:a16="http://schemas.microsoft.com/office/drawing/2014/main" id="{D81A562D-436C-190E-B3AB-1D114860D338}"/>
              </a:ext>
            </a:extLst>
          </p:cNvPr>
          <p:cNvSpPr>
            <a:spLocks noGrp="1"/>
          </p:cNvSpPr>
          <p:nvPr>
            <p:ph type="body" sz="quarter" idx="12"/>
          </p:nvPr>
        </p:nvSpPr>
        <p:spPr>
          <a:xfrm>
            <a:off x="343270" y="739176"/>
            <a:ext cx="11505461" cy="2598828"/>
          </a:xfrm>
        </p:spPr>
        <p:txBody>
          <a:bodyPr/>
          <a:lstStyle/>
          <a:p>
            <a:pPr marL="0" indent="0">
              <a:buNone/>
            </a:pPr>
            <a:r>
              <a:rPr lang="en-US" sz="3200" u="sng">
                <a:solidFill>
                  <a:srgbClr val="000000"/>
                </a:solidFill>
                <a:cs typeface="Arial" panose="020B0604020202020204" pitchFamily="34" charset="0"/>
              </a:rPr>
              <a:t>1982-Havens v. Coleman-</a:t>
            </a:r>
            <a:r>
              <a:rPr lang="en-US" sz="3200">
                <a:solidFill>
                  <a:srgbClr val="000000"/>
                </a:solidFill>
                <a:cs typeface="Arial" panose="020B0604020202020204" pitchFamily="34" charset="0"/>
              </a:rPr>
              <a:t>gave fair housing testers the right under the Federal Fair Housing Law to sue individuals practicing housing discrimination. </a:t>
            </a:r>
            <a:endParaRPr lang="en-US" sz="3200" u="sng">
              <a:solidFill>
                <a:srgbClr val="000000"/>
              </a:solidFill>
              <a:cs typeface="Arial" panose="020B0604020202020204" pitchFamily="34" charset="0"/>
            </a:endParaRPr>
          </a:p>
          <a:p>
            <a:pPr marL="0" indent="0">
              <a:buNone/>
            </a:pPr>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969" y="2913504"/>
            <a:ext cx="7134062" cy="3209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11324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7F126-0F84-FA05-964E-8E8EBA6367E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EA1939-E0DD-F4A5-3720-4AABC8CA7425}"/>
              </a:ext>
            </a:extLst>
          </p:cNvPr>
          <p:cNvSpPr>
            <a:spLocks noGrp="1"/>
          </p:cNvSpPr>
          <p:nvPr>
            <p:ph type="sldNum" sz="quarter" idx="11"/>
          </p:nvPr>
        </p:nvSpPr>
        <p:spPr/>
        <p:txBody>
          <a:bodyPr/>
          <a:lstStyle/>
          <a:p>
            <a:fld id="{383B7B7A-CDDA-7C44-B1B0-1F1E45567B3B}" type="slidenum">
              <a:rPr lang="en-US" smtClean="0"/>
              <a:pPr/>
              <a:t>46</a:t>
            </a:fld>
            <a:endParaRPr lang="en-US"/>
          </a:p>
        </p:txBody>
      </p:sp>
      <p:sp>
        <p:nvSpPr>
          <p:cNvPr id="4" name="Text Placeholder 3">
            <a:extLst>
              <a:ext uri="{FF2B5EF4-FFF2-40B4-BE49-F238E27FC236}">
                <a16:creationId xmlns:a16="http://schemas.microsoft.com/office/drawing/2014/main" id="{D81A562D-436C-190E-B3AB-1D114860D338}"/>
              </a:ext>
            </a:extLst>
          </p:cNvPr>
          <p:cNvSpPr>
            <a:spLocks noGrp="1"/>
          </p:cNvSpPr>
          <p:nvPr>
            <p:ph type="body" sz="quarter" idx="12"/>
          </p:nvPr>
        </p:nvSpPr>
        <p:spPr>
          <a:xfrm>
            <a:off x="343270" y="739176"/>
            <a:ext cx="11505461" cy="2598828"/>
          </a:xfrm>
        </p:spPr>
        <p:txBody>
          <a:bodyPr/>
          <a:lstStyle/>
          <a:p>
            <a:pPr marL="0" indent="0">
              <a:buNone/>
            </a:pPr>
            <a:r>
              <a:rPr lang="en-US" sz="3200" u="sng">
                <a:solidFill>
                  <a:srgbClr val="000000"/>
                </a:solidFill>
                <a:cs typeface="Arial" panose="020B0604020202020204" pitchFamily="34" charset="0"/>
              </a:rPr>
              <a:t>1988 Amendment Act-added familial status and disability. </a:t>
            </a:r>
          </a:p>
          <a:p>
            <a:pPr marL="0" indent="0">
              <a:buNone/>
            </a:pPr>
            <a:endParaRPr lang="en-US"/>
          </a:p>
        </p:txBody>
      </p:sp>
      <p:pic>
        <p:nvPicPr>
          <p:cNvPr id="6" name="Picture 5" descr="A sign on a pole&#10;&#10;Description automatically generated with low confidence">
            <a:extLst>
              <a:ext uri="{FF2B5EF4-FFF2-40B4-BE49-F238E27FC236}">
                <a16:creationId xmlns:a16="http://schemas.microsoft.com/office/drawing/2014/main" id="{F56A6BE7-A93B-C1CC-D0DB-3FFD089D2FA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48000" y="1911796"/>
            <a:ext cx="6096000" cy="4076700"/>
          </a:xfrm>
          <a:prstGeom prst="rect">
            <a:avLst/>
          </a:prstGeom>
        </p:spPr>
      </p:pic>
    </p:spTree>
    <p:extLst>
      <p:ext uri="{BB962C8B-B14F-4D97-AF65-F5344CB8AC3E}">
        <p14:creationId xmlns:p14="http://schemas.microsoft.com/office/powerpoint/2010/main" val="1610033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A1C3A-B611-0B57-4E24-A912FFB609E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6A940F-D7BC-6244-4DB0-C2B7DE475E81}"/>
              </a:ext>
            </a:extLst>
          </p:cNvPr>
          <p:cNvSpPr>
            <a:spLocks noGrp="1"/>
          </p:cNvSpPr>
          <p:nvPr>
            <p:ph type="sldNum" sz="quarter" idx="11"/>
          </p:nvPr>
        </p:nvSpPr>
        <p:spPr/>
        <p:txBody>
          <a:bodyPr/>
          <a:lstStyle/>
          <a:p>
            <a:fld id="{383B7B7A-CDDA-7C44-B1B0-1F1E45567B3B}" type="slidenum">
              <a:rPr lang="en-US" smtClean="0"/>
              <a:pPr/>
              <a:t>47</a:t>
            </a:fld>
            <a:endParaRPr lang="en-US"/>
          </a:p>
        </p:txBody>
      </p:sp>
      <p:sp>
        <p:nvSpPr>
          <p:cNvPr id="3" name="Title 2">
            <a:extLst>
              <a:ext uri="{FF2B5EF4-FFF2-40B4-BE49-F238E27FC236}">
                <a16:creationId xmlns:a16="http://schemas.microsoft.com/office/drawing/2014/main" id="{6AC3419F-78F8-F2FB-AC22-E0206AA4C8BC}"/>
              </a:ext>
            </a:extLst>
          </p:cNvPr>
          <p:cNvSpPr>
            <a:spLocks noGrp="1"/>
          </p:cNvSpPr>
          <p:nvPr>
            <p:ph type="title"/>
          </p:nvPr>
        </p:nvSpPr>
        <p:spPr>
          <a:xfrm>
            <a:off x="239697" y="2710040"/>
            <a:ext cx="6294268" cy="1300421"/>
          </a:xfrm>
        </p:spPr>
        <p:txBody>
          <a:bodyPr>
            <a:normAutofit/>
          </a:bodyPr>
          <a:lstStyle/>
          <a:p>
            <a:pPr algn="ctr"/>
            <a:r>
              <a:rPr lang="en-US" u="sng">
                <a:solidFill>
                  <a:schemeClr val="tx1"/>
                </a:solidFill>
              </a:rPr>
              <a:t>1990-Americans with disabilities act</a:t>
            </a:r>
          </a:p>
        </p:txBody>
      </p:sp>
      <p:pic>
        <p:nvPicPr>
          <p:cNvPr id="5" name="Picture 4"/>
          <p:cNvPicPr>
            <a:picLocks noChangeAspect="1"/>
          </p:cNvPicPr>
          <p:nvPr/>
        </p:nvPicPr>
        <p:blipFill>
          <a:blip r:embed="rId2"/>
          <a:stretch>
            <a:fillRect/>
          </a:stretch>
        </p:blipFill>
        <p:spPr>
          <a:xfrm>
            <a:off x="5888192" y="914398"/>
            <a:ext cx="5709005" cy="4891703"/>
          </a:xfrm>
          <a:prstGeom prst="rect">
            <a:avLst/>
          </a:prstGeom>
        </p:spPr>
      </p:pic>
    </p:spTree>
    <p:extLst>
      <p:ext uri="{BB962C8B-B14F-4D97-AF65-F5344CB8AC3E}">
        <p14:creationId xmlns:p14="http://schemas.microsoft.com/office/powerpoint/2010/main" val="20854230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A0798-DA37-E524-E522-C4AFED45B70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38E99E-76B3-FC72-30D8-08059F721F52}"/>
              </a:ext>
            </a:extLst>
          </p:cNvPr>
          <p:cNvSpPr>
            <a:spLocks noGrp="1"/>
          </p:cNvSpPr>
          <p:nvPr>
            <p:ph type="sldNum" sz="quarter" idx="11"/>
          </p:nvPr>
        </p:nvSpPr>
        <p:spPr/>
        <p:txBody>
          <a:bodyPr/>
          <a:lstStyle/>
          <a:p>
            <a:fld id="{383B7B7A-CDDA-7C44-B1B0-1F1E45567B3B}" type="slidenum">
              <a:rPr lang="en-US" smtClean="0"/>
              <a:pPr/>
              <a:t>48</a:t>
            </a:fld>
            <a:endParaRPr lang="en-US"/>
          </a:p>
        </p:txBody>
      </p:sp>
      <p:sp>
        <p:nvSpPr>
          <p:cNvPr id="3" name="Title 2">
            <a:extLst>
              <a:ext uri="{FF2B5EF4-FFF2-40B4-BE49-F238E27FC236}">
                <a16:creationId xmlns:a16="http://schemas.microsoft.com/office/drawing/2014/main" id="{B68E9F37-4884-91F8-2A22-0AD7F16B5C1F}"/>
              </a:ext>
            </a:extLst>
          </p:cNvPr>
          <p:cNvSpPr>
            <a:spLocks noGrp="1"/>
          </p:cNvSpPr>
          <p:nvPr>
            <p:ph type="title"/>
          </p:nvPr>
        </p:nvSpPr>
        <p:spPr/>
        <p:txBody>
          <a:bodyPr/>
          <a:lstStyle/>
          <a:p>
            <a:pPr algn="ctr"/>
            <a:r>
              <a:rPr lang="en-US" u="sng">
                <a:solidFill>
                  <a:schemeClr val="tx1"/>
                </a:solidFill>
              </a:rPr>
              <a:t>1937 Redlining map</a:t>
            </a:r>
          </a:p>
        </p:txBody>
      </p:sp>
      <p:pic>
        <p:nvPicPr>
          <p:cNvPr id="5" name="Picture 4"/>
          <p:cNvPicPr>
            <a:picLocks noChangeAspect="1"/>
          </p:cNvPicPr>
          <p:nvPr/>
        </p:nvPicPr>
        <p:blipFill>
          <a:blip r:embed="rId2"/>
          <a:stretch>
            <a:fillRect/>
          </a:stretch>
        </p:blipFill>
        <p:spPr>
          <a:xfrm>
            <a:off x="567097" y="2208258"/>
            <a:ext cx="4203486" cy="4028341"/>
          </a:xfrm>
          <a:prstGeom prst="rect">
            <a:avLst/>
          </a:prstGeom>
        </p:spPr>
      </p:pic>
      <p:pic>
        <p:nvPicPr>
          <p:cNvPr id="6" name="Picture 2">
            <a:extLst>
              <a:ext uri="{FF2B5EF4-FFF2-40B4-BE49-F238E27FC236}">
                <a16:creationId xmlns:a16="http://schemas.microsoft.com/office/drawing/2014/main" id="{A0903037-2B96-F2FB-EEFC-856918494F5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54552" y="2443455"/>
            <a:ext cx="6650367" cy="355794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70373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B8DBF-05DF-D7E9-862D-230B59634DA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2F6B39-4989-ED59-E4E7-987789146303}"/>
              </a:ext>
            </a:extLst>
          </p:cNvPr>
          <p:cNvSpPr>
            <a:spLocks noGrp="1"/>
          </p:cNvSpPr>
          <p:nvPr>
            <p:ph type="sldNum" sz="quarter" idx="11"/>
          </p:nvPr>
        </p:nvSpPr>
        <p:spPr/>
        <p:txBody>
          <a:bodyPr/>
          <a:lstStyle/>
          <a:p>
            <a:fld id="{383B7B7A-CDDA-7C44-B1B0-1F1E45567B3B}" type="slidenum">
              <a:rPr lang="en-US" smtClean="0"/>
              <a:pPr/>
              <a:t>49</a:t>
            </a:fld>
            <a:endParaRPr lang="en-US"/>
          </a:p>
        </p:txBody>
      </p:sp>
      <p:sp>
        <p:nvSpPr>
          <p:cNvPr id="3" name="Title 2">
            <a:extLst>
              <a:ext uri="{FF2B5EF4-FFF2-40B4-BE49-F238E27FC236}">
                <a16:creationId xmlns:a16="http://schemas.microsoft.com/office/drawing/2014/main" id="{B334A851-A637-4C76-1FEC-401A7DDA100F}"/>
              </a:ext>
            </a:extLst>
          </p:cNvPr>
          <p:cNvSpPr>
            <a:spLocks noGrp="1"/>
          </p:cNvSpPr>
          <p:nvPr>
            <p:ph type="title"/>
          </p:nvPr>
        </p:nvSpPr>
        <p:spPr>
          <a:xfrm>
            <a:off x="381000" y="695622"/>
            <a:ext cx="11430000" cy="795827"/>
          </a:xfrm>
        </p:spPr>
        <p:txBody>
          <a:bodyPr>
            <a:normAutofit/>
          </a:bodyPr>
          <a:lstStyle/>
          <a:p>
            <a:pPr algn="ctr"/>
            <a:r>
              <a:rPr lang="en-US" u="sng">
                <a:solidFill>
                  <a:srgbClr val="000000"/>
                </a:solidFill>
                <a:cs typeface="Arial" panose="020B0604020202020204" pitchFamily="34" charset="0"/>
              </a:rPr>
              <a:t>Redlining 1934-1968</a:t>
            </a:r>
            <a:endParaRPr lang="en-US"/>
          </a:p>
        </p:txBody>
      </p:sp>
      <p:sp>
        <p:nvSpPr>
          <p:cNvPr id="4" name="Text Placeholder 3">
            <a:extLst>
              <a:ext uri="{FF2B5EF4-FFF2-40B4-BE49-F238E27FC236}">
                <a16:creationId xmlns:a16="http://schemas.microsoft.com/office/drawing/2014/main" id="{8D609668-652D-11BD-A82C-7CF620B99835}"/>
              </a:ext>
            </a:extLst>
          </p:cNvPr>
          <p:cNvSpPr>
            <a:spLocks noGrp="1"/>
          </p:cNvSpPr>
          <p:nvPr>
            <p:ph type="body" sz="quarter" idx="12"/>
          </p:nvPr>
        </p:nvSpPr>
        <p:spPr>
          <a:xfrm>
            <a:off x="465708" y="1491449"/>
            <a:ext cx="11260584" cy="3687268"/>
          </a:xfrm>
        </p:spPr>
        <p:txBody>
          <a:bodyPr>
            <a:noAutofit/>
          </a:bodyPr>
          <a:lstStyle/>
          <a:p>
            <a:pPr marL="457200" indent="-457200">
              <a:buClrTx/>
            </a:pPr>
            <a:r>
              <a:rPr lang="en-US" sz="3200">
                <a:cs typeface="Arial" panose="020B0604020202020204" pitchFamily="34" charset="0"/>
              </a:rPr>
              <a:t>The Federal Housing Administration refused to insure loans to black communities or to white communities that were close in proximity to black communities.  </a:t>
            </a:r>
          </a:p>
          <a:p>
            <a:pPr marL="457200" indent="-457200">
              <a:buClrTx/>
            </a:pPr>
            <a:endParaRPr lang="en-US" sz="3200">
              <a:cs typeface="Arial" panose="020B0604020202020204" pitchFamily="34" charset="0"/>
            </a:endParaRPr>
          </a:p>
          <a:p>
            <a:pPr marL="457200" indent="-457200">
              <a:buClrTx/>
            </a:pPr>
            <a:r>
              <a:rPr lang="en-US" sz="3200">
                <a:cs typeface="Arial" panose="020B0604020202020204" pitchFamily="34" charset="0"/>
              </a:rPr>
              <a:t>Did not become illegal until the Fair Housing Act of 1968. Prevented most African-Americans from purchasing homes. </a:t>
            </a:r>
          </a:p>
        </p:txBody>
      </p:sp>
    </p:spTree>
    <p:extLst>
      <p:ext uri="{BB962C8B-B14F-4D97-AF65-F5344CB8AC3E}">
        <p14:creationId xmlns:p14="http://schemas.microsoft.com/office/powerpoint/2010/main" val="4163896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AC86C0-F939-7AD8-386F-E369B53AD69B}"/>
              </a:ext>
            </a:extLst>
          </p:cNvPr>
          <p:cNvSpPr>
            <a:spLocks noGrp="1"/>
          </p:cNvSpPr>
          <p:nvPr>
            <p:ph type="sldNum" sz="quarter" idx="11"/>
          </p:nvPr>
        </p:nvSpPr>
        <p:spPr/>
        <p:txBody>
          <a:bodyPr/>
          <a:lstStyle/>
          <a:p>
            <a:fld id="{383B7B7A-CDDA-7C44-B1B0-1F1E45567B3B}" type="slidenum">
              <a:rPr lang="en-US" smtClean="0"/>
              <a:pPr/>
              <a:t>5</a:t>
            </a:fld>
            <a:endParaRPr lang="en-US"/>
          </a:p>
        </p:txBody>
      </p:sp>
      <p:sp>
        <p:nvSpPr>
          <p:cNvPr id="3" name="Title 2">
            <a:extLst>
              <a:ext uri="{FF2B5EF4-FFF2-40B4-BE49-F238E27FC236}">
                <a16:creationId xmlns:a16="http://schemas.microsoft.com/office/drawing/2014/main" id="{0AE315B0-7EBE-E6FF-D9CD-3C3F490E51CB}"/>
              </a:ext>
            </a:extLst>
          </p:cNvPr>
          <p:cNvSpPr>
            <a:spLocks noGrp="1"/>
          </p:cNvSpPr>
          <p:nvPr>
            <p:ph type="title"/>
          </p:nvPr>
        </p:nvSpPr>
        <p:spPr/>
        <p:txBody>
          <a:bodyPr/>
          <a:lstStyle/>
          <a:p>
            <a:pPr algn="ctr"/>
            <a:r>
              <a:rPr lang="en-US" sz="3600" b="1" u="sng">
                <a:solidFill>
                  <a:schemeClr val="tx1"/>
                </a:solidFill>
                <a:cs typeface="Arial" panose="020B0604020202020204" pitchFamily="34" charset="0"/>
              </a:rPr>
              <a:t>History of Fair Housing and Civil Rights</a:t>
            </a:r>
            <a:endParaRPr lang="en-US">
              <a:solidFill>
                <a:schemeClr val="tx1"/>
              </a:solidFill>
            </a:endParaRPr>
          </a:p>
        </p:txBody>
      </p:sp>
      <p:sp>
        <p:nvSpPr>
          <p:cNvPr id="4" name="Text Placeholder 3">
            <a:extLst>
              <a:ext uri="{FF2B5EF4-FFF2-40B4-BE49-F238E27FC236}">
                <a16:creationId xmlns:a16="http://schemas.microsoft.com/office/drawing/2014/main" id="{5295BC9A-BF71-7203-48B3-F47B2607F9A6}"/>
              </a:ext>
            </a:extLst>
          </p:cNvPr>
          <p:cNvSpPr>
            <a:spLocks noGrp="1"/>
          </p:cNvSpPr>
          <p:nvPr>
            <p:ph type="body" sz="quarter" idx="12"/>
          </p:nvPr>
        </p:nvSpPr>
        <p:spPr>
          <a:xfrm>
            <a:off x="381000" y="1509919"/>
            <a:ext cx="11644745" cy="3687268"/>
          </a:xfrm>
        </p:spPr>
        <p:txBody>
          <a:bodyPr>
            <a:normAutofit/>
          </a:bodyPr>
          <a:lstStyle/>
          <a:p>
            <a:pPr marL="0" indent="0" algn="ctr">
              <a:buNone/>
            </a:pPr>
            <a:r>
              <a:rPr lang="en-US" sz="3200" b="1" i="1">
                <a:solidFill>
                  <a:schemeClr val="tx1"/>
                </a:solidFill>
                <a:latin typeface="+mj-lt"/>
                <a:cs typeface="Arial" panose="020B0604020202020204" pitchFamily="34" charset="0"/>
              </a:rPr>
              <a:t>“We hold these truths to be self-evident, that all men are created equal, that they are endowed by their Creator with certain unalienable rights, that among these are life, liberty and the pursuit of happiness.”</a:t>
            </a:r>
          </a:p>
          <a:p>
            <a:pPr algn="ctr"/>
            <a:endParaRPr lang="en-US" sz="3200"/>
          </a:p>
        </p:txBody>
      </p:sp>
      <p:pic>
        <p:nvPicPr>
          <p:cNvPr id="8" name="Picture 7" descr="A picture containing text, alcohol, beverage">
            <a:extLst>
              <a:ext uri="{FF2B5EF4-FFF2-40B4-BE49-F238E27FC236}">
                <a16:creationId xmlns:a16="http://schemas.microsoft.com/office/drawing/2014/main" id="{4BDC4816-4815-9AF0-8FAB-9E7DACD17FB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319338" y="4006039"/>
            <a:ext cx="7553325" cy="2409825"/>
          </a:xfrm>
          <a:prstGeom prst="rect">
            <a:avLst/>
          </a:prstGeom>
        </p:spPr>
      </p:pic>
    </p:spTree>
    <p:extLst>
      <p:ext uri="{BB962C8B-B14F-4D97-AF65-F5344CB8AC3E}">
        <p14:creationId xmlns:p14="http://schemas.microsoft.com/office/powerpoint/2010/main" val="3281539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91626-F1C7-C0CC-52D5-B665BB313E7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544E64-A6DF-921B-AF19-C592D72BC624}"/>
              </a:ext>
            </a:extLst>
          </p:cNvPr>
          <p:cNvSpPr>
            <a:spLocks noGrp="1"/>
          </p:cNvSpPr>
          <p:nvPr>
            <p:ph type="sldNum" sz="quarter" idx="11"/>
          </p:nvPr>
        </p:nvSpPr>
        <p:spPr/>
        <p:txBody>
          <a:bodyPr/>
          <a:lstStyle/>
          <a:p>
            <a:fld id="{383B7B7A-CDDA-7C44-B1B0-1F1E45567B3B}" type="slidenum">
              <a:rPr lang="en-US" smtClean="0"/>
              <a:pPr/>
              <a:t>50</a:t>
            </a:fld>
            <a:endParaRPr lang="en-US"/>
          </a:p>
        </p:txBody>
      </p:sp>
      <p:sp>
        <p:nvSpPr>
          <p:cNvPr id="3" name="Title 2">
            <a:extLst>
              <a:ext uri="{FF2B5EF4-FFF2-40B4-BE49-F238E27FC236}">
                <a16:creationId xmlns:a16="http://schemas.microsoft.com/office/drawing/2014/main" id="{F7984964-2AF7-AFAF-456A-58B6795A5B0B}"/>
              </a:ext>
            </a:extLst>
          </p:cNvPr>
          <p:cNvSpPr>
            <a:spLocks noGrp="1"/>
          </p:cNvSpPr>
          <p:nvPr>
            <p:ph type="title"/>
          </p:nvPr>
        </p:nvSpPr>
        <p:spPr>
          <a:xfrm>
            <a:off x="381000" y="484191"/>
            <a:ext cx="11430000" cy="982861"/>
          </a:xfrm>
        </p:spPr>
        <p:txBody>
          <a:bodyPr>
            <a:normAutofit/>
          </a:bodyPr>
          <a:lstStyle/>
          <a:p>
            <a:pPr algn="ctr"/>
            <a:r>
              <a:rPr lang="en-US" u="sng">
                <a:solidFill>
                  <a:srgbClr val="000308"/>
                </a:solidFill>
                <a:cs typeface="Arial" panose="020B0604020202020204" pitchFamily="34" charset="0"/>
              </a:rPr>
              <a:t>Redlining-City National Bank-2023</a:t>
            </a:r>
            <a:endParaRPr lang="en-US"/>
          </a:p>
        </p:txBody>
      </p:sp>
      <p:pic>
        <p:nvPicPr>
          <p:cNvPr id="5" name="yK4Myw8ArDg"/>
          <p:cNvPicPr>
            <a:picLocks noRot="1" noChangeAspect="1"/>
          </p:cNvPicPr>
          <p:nvPr>
            <a:videoFile r:link="rId1"/>
          </p:nvPr>
        </p:nvPicPr>
        <p:blipFill>
          <a:blip r:embed="rId3"/>
          <a:stretch>
            <a:fillRect/>
          </a:stretch>
        </p:blipFill>
        <p:spPr>
          <a:xfrm>
            <a:off x="1425401" y="1101927"/>
            <a:ext cx="9341198" cy="5254423"/>
          </a:xfrm>
          <a:prstGeom prst="rect">
            <a:avLst/>
          </a:prstGeom>
        </p:spPr>
      </p:pic>
    </p:spTree>
    <p:extLst>
      <p:ext uri="{BB962C8B-B14F-4D97-AF65-F5344CB8AC3E}">
        <p14:creationId xmlns:p14="http://schemas.microsoft.com/office/powerpoint/2010/main" val="25905980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41077" y="589340"/>
            <a:ext cx="11109846" cy="5695989"/>
          </a:xfrm>
          <a:prstGeom prst="rect">
            <a:avLst/>
          </a:prstGeom>
        </p:spPr>
      </p:pic>
      <p:sp>
        <p:nvSpPr>
          <p:cNvPr id="7" name="Title 2">
            <a:extLst>
              <a:ext uri="{FF2B5EF4-FFF2-40B4-BE49-F238E27FC236}">
                <a16:creationId xmlns:a16="http://schemas.microsoft.com/office/drawing/2014/main" id="{F736926F-764E-7689-00E8-5C85EBEAA888}"/>
              </a:ext>
            </a:extLst>
          </p:cNvPr>
          <p:cNvSpPr>
            <a:spLocks noGrp="1"/>
          </p:cNvSpPr>
          <p:nvPr>
            <p:ph type="title"/>
          </p:nvPr>
        </p:nvSpPr>
        <p:spPr>
          <a:xfrm>
            <a:off x="1765917" y="4496697"/>
            <a:ext cx="3924670" cy="982861"/>
          </a:xfrm>
        </p:spPr>
        <p:txBody>
          <a:bodyPr>
            <a:normAutofit/>
          </a:bodyPr>
          <a:lstStyle/>
          <a:p>
            <a:pPr algn="ctr"/>
            <a:r>
              <a:rPr lang="en-US" u="sng">
                <a:solidFill>
                  <a:schemeClr val="bg1"/>
                </a:solidFill>
                <a:cs typeface="Arial" panose="020B0604020202020204" pitchFamily="34" charset="0"/>
              </a:rPr>
              <a:t>Case Studies</a:t>
            </a:r>
            <a:endParaRPr lang="en-US">
              <a:solidFill>
                <a:schemeClr val="bg1"/>
              </a:solidFill>
            </a:endParaRPr>
          </a:p>
        </p:txBody>
      </p:sp>
    </p:spTree>
    <p:extLst>
      <p:ext uri="{BB962C8B-B14F-4D97-AF65-F5344CB8AC3E}">
        <p14:creationId xmlns:p14="http://schemas.microsoft.com/office/powerpoint/2010/main" val="19720002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6AD34-113F-7D3D-2352-B409C0E9A70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28C35E-6181-AE37-420B-30888D2FF074}"/>
              </a:ext>
            </a:extLst>
          </p:cNvPr>
          <p:cNvSpPr>
            <a:spLocks noGrp="1"/>
          </p:cNvSpPr>
          <p:nvPr>
            <p:ph type="sldNum" sz="quarter" idx="11"/>
          </p:nvPr>
        </p:nvSpPr>
        <p:spPr/>
        <p:txBody>
          <a:bodyPr/>
          <a:lstStyle/>
          <a:p>
            <a:fld id="{383B7B7A-CDDA-7C44-B1B0-1F1E45567B3B}" type="slidenum">
              <a:rPr lang="en-US" smtClean="0"/>
              <a:pPr/>
              <a:t>52</a:t>
            </a:fld>
            <a:endParaRPr lang="en-US"/>
          </a:p>
        </p:txBody>
      </p:sp>
      <p:pic>
        <p:nvPicPr>
          <p:cNvPr id="3" name="Online Media 2" title="Long Island Divided: How Newsday used data to uncover evidence of bias in real estate on Long Island">
            <a:hlinkClick r:id="" action="ppaction://noaction"/>
            <a:extLst>
              <a:ext uri="{FF2B5EF4-FFF2-40B4-BE49-F238E27FC236}">
                <a16:creationId xmlns:a16="http://schemas.microsoft.com/office/drawing/2014/main" id="{3C0FE1EA-20DE-5A9E-276A-41BC248F5C6E}"/>
              </a:ext>
            </a:extLst>
          </p:cNvPr>
          <p:cNvPicPr>
            <a:picLocks noRot="1" noChangeAspect="1"/>
          </p:cNvPicPr>
          <p:nvPr>
            <a:videoFile r:link="rId1"/>
          </p:nvPr>
        </p:nvPicPr>
        <p:blipFill>
          <a:blip r:embed="rId3"/>
          <a:stretch>
            <a:fillRect/>
          </a:stretch>
        </p:blipFill>
        <p:spPr>
          <a:xfrm>
            <a:off x="1241425" y="685800"/>
            <a:ext cx="9710738" cy="5486400"/>
          </a:xfrm>
          <a:prstGeom prst="rect">
            <a:avLst/>
          </a:prstGeom>
        </p:spPr>
      </p:pic>
    </p:spTree>
    <p:extLst>
      <p:ext uri="{BB962C8B-B14F-4D97-AF65-F5344CB8AC3E}">
        <p14:creationId xmlns:p14="http://schemas.microsoft.com/office/powerpoint/2010/main" val="22176045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93925-1EB7-B635-A4D5-69DB9645ABD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1DEC8E-2480-E567-4203-6390C71E414F}"/>
              </a:ext>
            </a:extLst>
          </p:cNvPr>
          <p:cNvSpPr>
            <a:spLocks noGrp="1"/>
          </p:cNvSpPr>
          <p:nvPr>
            <p:ph type="sldNum" sz="quarter" idx="11"/>
          </p:nvPr>
        </p:nvSpPr>
        <p:spPr/>
        <p:txBody>
          <a:bodyPr/>
          <a:lstStyle/>
          <a:p>
            <a:fld id="{383B7B7A-CDDA-7C44-B1B0-1F1E45567B3B}" type="slidenum">
              <a:rPr lang="en-US" smtClean="0"/>
              <a:pPr/>
              <a:t>53</a:t>
            </a:fld>
            <a:endParaRPr lang="en-US"/>
          </a:p>
        </p:txBody>
      </p:sp>
      <p:pic>
        <p:nvPicPr>
          <p:cNvPr id="4" name="Online Media 3" title="New York State punishes 15 Long Island real estate agents for fair housing violations">
            <a:hlinkClick r:id="" action="ppaction://noaction"/>
            <a:extLst>
              <a:ext uri="{FF2B5EF4-FFF2-40B4-BE49-F238E27FC236}">
                <a16:creationId xmlns:a16="http://schemas.microsoft.com/office/drawing/2014/main" id="{38AB0FA3-4066-405B-10FD-6ACB55A16387}"/>
              </a:ext>
            </a:extLst>
          </p:cNvPr>
          <p:cNvPicPr>
            <a:picLocks noRot="1" noChangeAspect="1"/>
          </p:cNvPicPr>
          <p:nvPr>
            <a:videoFile r:link="rId1"/>
          </p:nvPr>
        </p:nvPicPr>
        <p:blipFill>
          <a:blip r:embed="rId3"/>
          <a:stretch>
            <a:fillRect/>
          </a:stretch>
        </p:blipFill>
        <p:spPr>
          <a:xfrm>
            <a:off x="1241425" y="685800"/>
            <a:ext cx="9710738" cy="5486400"/>
          </a:xfrm>
          <a:prstGeom prst="rect">
            <a:avLst/>
          </a:prstGeom>
        </p:spPr>
      </p:pic>
    </p:spTree>
    <p:extLst>
      <p:ext uri="{BB962C8B-B14F-4D97-AF65-F5344CB8AC3E}">
        <p14:creationId xmlns:p14="http://schemas.microsoft.com/office/powerpoint/2010/main" val="12601382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503A4-10C6-60CD-E870-F55F2DD8FDB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0F48E7-6B1E-427C-C2E8-6DF53C2BC006}"/>
              </a:ext>
            </a:extLst>
          </p:cNvPr>
          <p:cNvSpPr>
            <a:spLocks noGrp="1"/>
          </p:cNvSpPr>
          <p:nvPr>
            <p:ph type="sldNum" sz="quarter" idx="11"/>
          </p:nvPr>
        </p:nvSpPr>
        <p:spPr/>
        <p:txBody>
          <a:bodyPr/>
          <a:lstStyle/>
          <a:p>
            <a:fld id="{383B7B7A-CDDA-7C44-B1B0-1F1E45567B3B}" type="slidenum">
              <a:rPr lang="en-US" dirty="0" smtClean="0"/>
              <a:pPr/>
              <a:t>54</a:t>
            </a:fld>
            <a:endParaRPr lang="en-US"/>
          </a:p>
        </p:txBody>
      </p:sp>
      <p:sp>
        <p:nvSpPr>
          <p:cNvPr id="3" name="Title 2">
            <a:extLst>
              <a:ext uri="{FF2B5EF4-FFF2-40B4-BE49-F238E27FC236}">
                <a16:creationId xmlns:a16="http://schemas.microsoft.com/office/drawing/2014/main" id="{0E2176E8-FA0F-DC3A-13F9-0306AFCCC037}"/>
              </a:ext>
            </a:extLst>
          </p:cNvPr>
          <p:cNvSpPr>
            <a:spLocks noGrp="1"/>
          </p:cNvSpPr>
          <p:nvPr>
            <p:ph type="title"/>
          </p:nvPr>
        </p:nvSpPr>
        <p:spPr>
          <a:xfrm>
            <a:off x="381000" y="732566"/>
            <a:ext cx="11430000" cy="982861"/>
          </a:xfrm>
        </p:spPr>
        <p:txBody>
          <a:bodyPr/>
          <a:lstStyle/>
          <a:p>
            <a:pPr algn="ctr"/>
            <a:r>
              <a:rPr lang="en-US" u="sng">
                <a:solidFill>
                  <a:schemeClr val="tx1"/>
                </a:solidFill>
              </a:rPr>
              <a:t>2022-Fair Housing Testing Settlement </a:t>
            </a:r>
          </a:p>
        </p:txBody>
      </p:sp>
      <p:sp>
        <p:nvSpPr>
          <p:cNvPr id="4" name="Text Placeholder 3">
            <a:extLst>
              <a:ext uri="{FF2B5EF4-FFF2-40B4-BE49-F238E27FC236}">
                <a16:creationId xmlns:a16="http://schemas.microsoft.com/office/drawing/2014/main" id="{56697C58-2550-0FB5-EE22-4C9244D71FF4}"/>
              </a:ext>
            </a:extLst>
          </p:cNvPr>
          <p:cNvSpPr>
            <a:spLocks noGrp="1"/>
          </p:cNvSpPr>
          <p:nvPr>
            <p:ph type="body" sz="quarter" idx="12"/>
          </p:nvPr>
        </p:nvSpPr>
        <p:spPr>
          <a:xfrm>
            <a:off x="727969" y="1589103"/>
            <a:ext cx="11083031" cy="4563122"/>
          </a:xfrm>
        </p:spPr>
        <p:txBody>
          <a:bodyPr>
            <a:normAutofit/>
          </a:bodyPr>
          <a:lstStyle/>
          <a:p>
            <a:pPr marL="457200" lvl="0" indent="-457200">
              <a:lnSpc>
                <a:spcPct val="90000"/>
              </a:lnSpc>
              <a:spcBef>
                <a:spcPts val="1000"/>
              </a:spcBef>
              <a:buClrTx/>
              <a:defRPr/>
            </a:pPr>
            <a:r>
              <a:rPr lang="en-US" sz="3200">
                <a:solidFill>
                  <a:schemeClr val="bg2">
                    <a:lumMod val="10000"/>
                  </a:schemeClr>
                </a:solidFill>
                <a:cs typeface="Arial" panose="020B0604020202020204" pitchFamily="34" charset="0"/>
              </a:rPr>
              <a:t>Keller Williams Greater Nassau (KWGN), </a:t>
            </a:r>
          </a:p>
          <a:p>
            <a:pPr marL="457200" lvl="0" indent="-457200">
              <a:lnSpc>
                <a:spcPct val="90000"/>
              </a:lnSpc>
              <a:spcBef>
                <a:spcPts val="1000"/>
              </a:spcBef>
              <a:buClrTx/>
              <a:defRPr/>
            </a:pPr>
            <a:r>
              <a:rPr lang="en-US" sz="3200">
                <a:solidFill>
                  <a:schemeClr val="bg2">
                    <a:lumMod val="10000"/>
                  </a:schemeClr>
                </a:solidFill>
                <a:cs typeface="Arial" panose="020B0604020202020204" pitchFamily="34" charset="0"/>
              </a:rPr>
              <a:t>Keller Williams Realty Elite (KWRE), and </a:t>
            </a:r>
          </a:p>
          <a:p>
            <a:pPr marL="457200" lvl="0" indent="-457200">
              <a:lnSpc>
                <a:spcPct val="90000"/>
              </a:lnSpc>
              <a:spcBef>
                <a:spcPts val="1000"/>
              </a:spcBef>
              <a:buClrTx/>
              <a:defRPr/>
            </a:pPr>
            <a:r>
              <a:rPr lang="en-US" sz="3200">
                <a:solidFill>
                  <a:schemeClr val="bg2">
                    <a:lumMod val="10000"/>
                  </a:schemeClr>
                </a:solidFill>
                <a:cs typeface="Arial" panose="020B0604020202020204" pitchFamily="34" charset="0"/>
              </a:rPr>
              <a:t>Laffey Real Estate (LRE) </a:t>
            </a:r>
          </a:p>
          <a:p>
            <a:pPr marL="457200" lvl="0" indent="-457200">
              <a:lnSpc>
                <a:spcPct val="90000"/>
              </a:lnSpc>
              <a:spcBef>
                <a:spcPts val="1000"/>
              </a:spcBef>
              <a:buClrTx/>
              <a:defRPr/>
            </a:pPr>
            <a:endParaRPr lang="en-US" sz="3200">
              <a:solidFill>
                <a:schemeClr val="bg2">
                  <a:lumMod val="10000"/>
                </a:schemeClr>
              </a:solidFill>
              <a:cs typeface="Arial" panose="020B0604020202020204" pitchFamily="34" charset="0"/>
            </a:endParaRPr>
          </a:p>
          <a:p>
            <a:pPr marL="457200" lvl="0" indent="-457200">
              <a:lnSpc>
                <a:spcPct val="90000"/>
              </a:lnSpc>
              <a:spcBef>
                <a:spcPts val="1000"/>
              </a:spcBef>
              <a:buClrTx/>
              <a:defRPr/>
            </a:pPr>
            <a:r>
              <a:rPr lang="en-US" sz="3200">
                <a:solidFill>
                  <a:schemeClr val="bg2">
                    <a:lumMod val="10000"/>
                  </a:schemeClr>
                </a:solidFill>
                <a:cs typeface="Arial" panose="020B0604020202020204" pitchFamily="34" charset="0"/>
              </a:rPr>
              <a:t>Required to pay </a:t>
            </a:r>
            <a:r>
              <a:rPr lang="en-US" sz="3200" b="1">
                <a:solidFill>
                  <a:schemeClr val="bg2">
                    <a:lumMod val="10000"/>
                  </a:schemeClr>
                </a:solidFill>
                <a:cs typeface="Arial" panose="020B0604020202020204" pitchFamily="34" charset="0"/>
              </a:rPr>
              <a:t>$115,000</a:t>
            </a:r>
            <a:r>
              <a:rPr lang="en-US" sz="3200">
                <a:solidFill>
                  <a:schemeClr val="bg2">
                    <a:lumMod val="10000"/>
                  </a:schemeClr>
                </a:solidFill>
                <a:cs typeface="Arial" panose="020B0604020202020204" pitchFamily="34" charset="0"/>
              </a:rPr>
              <a:t> settlement and conduct fair housing trainings for their offices. </a:t>
            </a:r>
          </a:p>
        </p:txBody>
      </p:sp>
    </p:spTree>
    <p:extLst>
      <p:ext uri="{BB962C8B-B14F-4D97-AF65-F5344CB8AC3E}">
        <p14:creationId xmlns:p14="http://schemas.microsoft.com/office/powerpoint/2010/main" val="39994543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F5518-99C1-C4D0-E63D-FBA63100AA9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5E6BDD-C8EA-D584-7E88-0DA91E06C069}"/>
              </a:ext>
            </a:extLst>
          </p:cNvPr>
          <p:cNvSpPr>
            <a:spLocks noGrp="1"/>
          </p:cNvSpPr>
          <p:nvPr>
            <p:ph type="sldNum" sz="quarter" idx="11"/>
          </p:nvPr>
        </p:nvSpPr>
        <p:spPr/>
        <p:txBody>
          <a:bodyPr/>
          <a:lstStyle/>
          <a:p>
            <a:fld id="{383B7B7A-CDDA-7C44-B1B0-1F1E45567B3B}" type="slidenum">
              <a:rPr lang="en-US" smtClean="0"/>
              <a:pPr/>
              <a:t>55</a:t>
            </a:fld>
            <a:endParaRPr lang="en-US"/>
          </a:p>
        </p:txBody>
      </p:sp>
      <p:sp>
        <p:nvSpPr>
          <p:cNvPr id="3" name="Title 2">
            <a:extLst>
              <a:ext uri="{FF2B5EF4-FFF2-40B4-BE49-F238E27FC236}">
                <a16:creationId xmlns:a16="http://schemas.microsoft.com/office/drawing/2014/main" id="{EE5CFD00-83EA-5A72-942E-809ECEE9A41D}"/>
              </a:ext>
            </a:extLst>
          </p:cNvPr>
          <p:cNvSpPr>
            <a:spLocks noGrp="1"/>
          </p:cNvSpPr>
          <p:nvPr>
            <p:ph type="title"/>
          </p:nvPr>
        </p:nvSpPr>
        <p:spPr>
          <a:xfrm>
            <a:off x="381000" y="731962"/>
            <a:ext cx="11430000" cy="982861"/>
          </a:xfrm>
        </p:spPr>
        <p:txBody>
          <a:bodyPr/>
          <a:lstStyle/>
          <a:p>
            <a:pPr algn="ctr"/>
            <a:r>
              <a:rPr lang="en-US" u="sng">
                <a:solidFill>
                  <a:srgbClr val="000000"/>
                </a:solidFill>
              </a:rPr>
              <a:t>United States v. Rupp, et al. (E.D. Mo.), 2021</a:t>
            </a:r>
            <a:endParaRPr lang="en-US"/>
          </a:p>
        </p:txBody>
      </p:sp>
      <p:sp>
        <p:nvSpPr>
          <p:cNvPr id="4" name="Text Placeholder 3">
            <a:extLst>
              <a:ext uri="{FF2B5EF4-FFF2-40B4-BE49-F238E27FC236}">
                <a16:creationId xmlns:a16="http://schemas.microsoft.com/office/drawing/2014/main" id="{D0C0F0BB-7B44-5226-9FEC-380B1209F07E}"/>
              </a:ext>
            </a:extLst>
          </p:cNvPr>
          <p:cNvSpPr>
            <a:spLocks noGrp="1"/>
          </p:cNvSpPr>
          <p:nvPr>
            <p:ph type="body" sz="quarter" idx="12"/>
          </p:nvPr>
        </p:nvSpPr>
        <p:spPr>
          <a:xfrm>
            <a:off x="559293" y="1455938"/>
            <a:ext cx="11319029" cy="4142359"/>
          </a:xfrm>
        </p:spPr>
        <p:txBody>
          <a:bodyPr>
            <a:normAutofit lnSpcReduction="10000"/>
          </a:bodyPr>
          <a:lstStyle/>
          <a:p>
            <a:pPr>
              <a:buClrTx/>
            </a:pPr>
            <a:r>
              <a:rPr lang="en-US" sz="3200">
                <a:cs typeface="Arial" panose="020B0604020202020204" pitchFamily="34" charset="0"/>
              </a:rPr>
              <a:t>Defendants used a lease and application that stated that “no  children” were allowed; rented an apartment to the complainants, with one minor child at the time, “on a trial basis” in light of their “no children” lease condition.</a:t>
            </a:r>
          </a:p>
          <a:p>
            <a:pPr>
              <a:buClrTx/>
            </a:pPr>
            <a:endParaRPr lang="en-US" sz="3200">
              <a:cs typeface="Arial" panose="020B0604020202020204" pitchFamily="34" charset="0"/>
            </a:endParaRPr>
          </a:p>
          <a:p>
            <a:pPr>
              <a:buClrTx/>
            </a:pPr>
            <a:r>
              <a:rPr lang="en-US" sz="3200">
                <a:cs typeface="Arial" panose="020B0604020202020204" pitchFamily="34" charset="0"/>
              </a:rPr>
              <a:t>Terminated the complainants’ lease after the landlord learned they had a second child. </a:t>
            </a:r>
          </a:p>
          <a:p>
            <a:endParaRPr lang="en-US"/>
          </a:p>
        </p:txBody>
      </p:sp>
      <p:sp>
        <p:nvSpPr>
          <p:cNvPr id="5" name="Title 2">
            <a:extLst>
              <a:ext uri="{FF2B5EF4-FFF2-40B4-BE49-F238E27FC236}">
                <a16:creationId xmlns:a16="http://schemas.microsoft.com/office/drawing/2014/main" id="{FC724286-73CF-0620-1F10-16BD526C1EFD}"/>
              </a:ext>
            </a:extLst>
          </p:cNvPr>
          <p:cNvSpPr txBox="1">
            <a:spLocks/>
          </p:cNvSpPr>
          <p:nvPr/>
        </p:nvSpPr>
        <p:spPr>
          <a:xfrm>
            <a:off x="381000" y="5843830"/>
            <a:ext cx="11430000" cy="6604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cap="all" baseline="0">
                <a:solidFill>
                  <a:srgbClr val="002060"/>
                </a:solidFill>
                <a:latin typeface="+mj-lt"/>
                <a:ea typeface="+mj-ea"/>
                <a:cs typeface="+mj-cs"/>
              </a:defRPr>
            </a:lvl1pPr>
          </a:lstStyle>
          <a:p>
            <a:pPr algn="ctr"/>
            <a:r>
              <a:rPr lang="en-US" u="sng">
                <a:solidFill>
                  <a:schemeClr val="tx1"/>
                </a:solidFill>
              </a:rPr>
              <a:t>$74,400 verdict</a:t>
            </a:r>
          </a:p>
        </p:txBody>
      </p:sp>
    </p:spTree>
    <p:extLst>
      <p:ext uri="{BB962C8B-B14F-4D97-AF65-F5344CB8AC3E}">
        <p14:creationId xmlns:p14="http://schemas.microsoft.com/office/powerpoint/2010/main" val="6881288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4D07C-5A98-346E-D87B-AB770633E2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4562FD-BFFE-0FB0-5C9B-C34F380DF4F8}"/>
              </a:ext>
            </a:extLst>
          </p:cNvPr>
          <p:cNvSpPr>
            <a:spLocks noGrp="1"/>
          </p:cNvSpPr>
          <p:nvPr>
            <p:ph type="sldNum" sz="quarter" idx="11"/>
          </p:nvPr>
        </p:nvSpPr>
        <p:spPr/>
        <p:txBody>
          <a:bodyPr/>
          <a:lstStyle/>
          <a:p>
            <a:fld id="{383B7B7A-CDDA-7C44-B1B0-1F1E45567B3B}" type="slidenum">
              <a:rPr lang="en-US" smtClean="0"/>
              <a:pPr/>
              <a:t>56</a:t>
            </a:fld>
            <a:endParaRPr lang="en-US"/>
          </a:p>
        </p:txBody>
      </p:sp>
      <p:sp>
        <p:nvSpPr>
          <p:cNvPr id="3" name="Title 2">
            <a:extLst>
              <a:ext uri="{FF2B5EF4-FFF2-40B4-BE49-F238E27FC236}">
                <a16:creationId xmlns:a16="http://schemas.microsoft.com/office/drawing/2014/main" id="{8994AD6F-8EF8-DB89-8D00-74A503EECDF0}"/>
              </a:ext>
            </a:extLst>
          </p:cNvPr>
          <p:cNvSpPr>
            <a:spLocks noGrp="1"/>
          </p:cNvSpPr>
          <p:nvPr>
            <p:ph type="title"/>
          </p:nvPr>
        </p:nvSpPr>
        <p:spPr>
          <a:xfrm>
            <a:off x="124287" y="856853"/>
            <a:ext cx="11686713" cy="982861"/>
          </a:xfrm>
        </p:spPr>
        <p:txBody>
          <a:bodyPr/>
          <a:lstStyle/>
          <a:p>
            <a:r>
              <a:rPr lang="en-US" u="sng">
                <a:solidFill>
                  <a:schemeClr val="tx1"/>
                </a:solidFill>
              </a:rPr>
              <a:t>Diving into the details...</a:t>
            </a:r>
          </a:p>
        </p:txBody>
      </p:sp>
      <p:sp>
        <p:nvSpPr>
          <p:cNvPr id="4" name="Text Placeholder 3">
            <a:extLst>
              <a:ext uri="{FF2B5EF4-FFF2-40B4-BE49-F238E27FC236}">
                <a16:creationId xmlns:a16="http://schemas.microsoft.com/office/drawing/2014/main" id="{ACEEE980-AFF4-F49C-1F09-BA3E71AC1F56}"/>
              </a:ext>
            </a:extLst>
          </p:cNvPr>
          <p:cNvSpPr>
            <a:spLocks noGrp="1"/>
          </p:cNvSpPr>
          <p:nvPr>
            <p:ph type="body" sz="quarter" idx="12"/>
          </p:nvPr>
        </p:nvSpPr>
        <p:spPr>
          <a:xfrm>
            <a:off x="207042" y="1653576"/>
            <a:ext cx="5104660" cy="3687268"/>
          </a:xfrm>
        </p:spPr>
        <p:txBody>
          <a:bodyPr>
            <a:normAutofit fontScale="92500" lnSpcReduction="10000"/>
          </a:bodyPr>
          <a:lstStyle/>
          <a:p>
            <a:pPr marL="0" indent="0">
              <a:buNone/>
            </a:pPr>
            <a:r>
              <a:rPr lang="en-US" sz="3200"/>
              <a:t>In the Sale and Rental of Housing: No one may take any of the following actions based on race, color, national origin, religion, sex, familial status, handicap, ancestry, or military status. </a:t>
            </a:r>
          </a:p>
          <a:p>
            <a:endParaRPr lang="en-US"/>
          </a:p>
        </p:txBody>
      </p:sp>
      <p:pic>
        <p:nvPicPr>
          <p:cNvPr id="5" name="Picture 4" descr="A large body of water&#10;&#10;Description automatically generated with medium confidence">
            <a:extLst>
              <a:ext uri="{FF2B5EF4-FFF2-40B4-BE49-F238E27FC236}">
                <a16:creationId xmlns:a16="http://schemas.microsoft.com/office/drawing/2014/main" id="{C500872D-10E8-B20D-540A-6331EF2F8FA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386" r="123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02733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E8116-DC3F-2386-BCA8-ED4BAE86898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FC6ABC-895A-B5F8-7677-62A7644FFC6F}"/>
              </a:ext>
            </a:extLst>
          </p:cNvPr>
          <p:cNvSpPr>
            <a:spLocks noGrp="1"/>
          </p:cNvSpPr>
          <p:nvPr>
            <p:ph type="sldNum" sz="quarter" idx="11"/>
          </p:nvPr>
        </p:nvSpPr>
        <p:spPr/>
        <p:txBody>
          <a:bodyPr/>
          <a:lstStyle/>
          <a:p>
            <a:fld id="{383B7B7A-CDDA-7C44-B1B0-1F1E45567B3B}" type="slidenum">
              <a:rPr lang="en-US" smtClean="0"/>
              <a:pPr/>
              <a:t>57</a:t>
            </a:fld>
            <a:endParaRPr lang="en-US"/>
          </a:p>
        </p:txBody>
      </p:sp>
      <p:sp>
        <p:nvSpPr>
          <p:cNvPr id="3" name="Title 2">
            <a:extLst>
              <a:ext uri="{FF2B5EF4-FFF2-40B4-BE49-F238E27FC236}">
                <a16:creationId xmlns:a16="http://schemas.microsoft.com/office/drawing/2014/main" id="{C50F0CB6-BFBA-820B-C1C9-FF12DD29881A}"/>
              </a:ext>
            </a:extLst>
          </p:cNvPr>
          <p:cNvSpPr>
            <a:spLocks noGrp="1"/>
          </p:cNvSpPr>
          <p:nvPr>
            <p:ph type="title"/>
          </p:nvPr>
        </p:nvSpPr>
        <p:spPr>
          <a:xfrm>
            <a:off x="381000" y="535221"/>
            <a:ext cx="11430000" cy="982861"/>
          </a:xfrm>
        </p:spPr>
        <p:txBody>
          <a:bodyPr/>
          <a:lstStyle/>
          <a:p>
            <a:r>
              <a:rPr lang="en-US" u="sng">
                <a:solidFill>
                  <a:schemeClr val="tx1"/>
                </a:solidFill>
              </a:rPr>
              <a:t>Examples</a:t>
            </a:r>
          </a:p>
        </p:txBody>
      </p:sp>
      <p:sp>
        <p:nvSpPr>
          <p:cNvPr id="4" name="Text Placeholder 3">
            <a:extLst>
              <a:ext uri="{FF2B5EF4-FFF2-40B4-BE49-F238E27FC236}">
                <a16:creationId xmlns:a16="http://schemas.microsoft.com/office/drawing/2014/main" id="{E780A184-8DDA-8FEE-107B-6E347C482DDB}"/>
              </a:ext>
            </a:extLst>
          </p:cNvPr>
          <p:cNvSpPr>
            <a:spLocks noGrp="1"/>
          </p:cNvSpPr>
          <p:nvPr>
            <p:ph type="body" sz="quarter" idx="12"/>
          </p:nvPr>
        </p:nvSpPr>
        <p:spPr>
          <a:xfrm>
            <a:off x="452761" y="1305017"/>
            <a:ext cx="11212497" cy="5051333"/>
          </a:xfrm>
        </p:spPr>
        <p:txBody>
          <a:bodyPr>
            <a:normAutofit fontScale="92500" lnSpcReduction="20000"/>
          </a:bodyPr>
          <a:lstStyle/>
          <a:p>
            <a:pPr marL="685800" indent="-457200">
              <a:lnSpc>
                <a:spcPct val="90000"/>
              </a:lnSpc>
              <a:spcAft>
                <a:spcPts val="1200"/>
              </a:spcAft>
              <a:buClrTx/>
              <a:defRPr/>
            </a:pPr>
            <a:r>
              <a:rPr lang="en-US" sz="3500"/>
              <a:t>Refuse to rent or sell housing.</a:t>
            </a:r>
          </a:p>
          <a:p>
            <a:pPr marL="685800" indent="-457200">
              <a:lnSpc>
                <a:spcPct val="90000"/>
              </a:lnSpc>
              <a:spcAft>
                <a:spcPts val="1200"/>
              </a:spcAft>
              <a:buClrTx/>
              <a:defRPr/>
            </a:pPr>
            <a:endParaRPr lang="en-US" sz="3500"/>
          </a:p>
          <a:p>
            <a:pPr marL="742950" indent="-457200">
              <a:lnSpc>
                <a:spcPct val="90000"/>
              </a:lnSpc>
              <a:spcAft>
                <a:spcPts val="1200"/>
              </a:spcAft>
              <a:buClrTx/>
              <a:defRPr/>
            </a:pPr>
            <a:r>
              <a:rPr lang="en-US" sz="3500"/>
              <a:t>Refuse to negotiate for housing.</a:t>
            </a:r>
          </a:p>
          <a:p>
            <a:pPr marL="742950" indent="-457200">
              <a:lnSpc>
                <a:spcPct val="90000"/>
              </a:lnSpc>
              <a:spcAft>
                <a:spcPts val="1200"/>
              </a:spcAft>
              <a:buClrTx/>
              <a:defRPr/>
            </a:pPr>
            <a:endParaRPr lang="en-US" sz="3500"/>
          </a:p>
          <a:p>
            <a:pPr marL="742950" indent="-457200">
              <a:lnSpc>
                <a:spcPct val="90000"/>
              </a:lnSpc>
              <a:spcAft>
                <a:spcPts val="1200"/>
              </a:spcAft>
              <a:buClrTx/>
              <a:defRPr/>
            </a:pPr>
            <a:r>
              <a:rPr lang="en-US" sz="3500"/>
              <a:t>Make housing unavailable. </a:t>
            </a:r>
          </a:p>
          <a:p>
            <a:pPr marL="742950" indent="-457200">
              <a:lnSpc>
                <a:spcPct val="90000"/>
              </a:lnSpc>
              <a:spcAft>
                <a:spcPts val="1200"/>
              </a:spcAft>
              <a:buClrTx/>
              <a:defRPr/>
            </a:pPr>
            <a:endParaRPr lang="en-US" sz="3500"/>
          </a:p>
          <a:p>
            <a:pPr marL="742950" indent="-457200">
              <a:lnSpc>
                <a:spcPct val="90000"/>
              </a:lnSpc>
              <a:spcAft>
                <a:spcPts val="1200"/>
              </a:spcAft>
              <a:buClrTx/>
              <a:defRPr/>
            </a:pPr>
            <a:r>
              <a:rPr lang="en-US" sz="3500"/>
              <a:t>Deny a dwelling.</a:t>
            </a:r>
          </a:p>
          <a:p>
            <a:pPr marL="742950" indent="-457200">
              <a:lnSpc>
                <a:spcPct val="90000"/>
              </a:lnSpc>
              <a:spcAft>
                <a:spcPts val="1200"/>
              </a:spcAft>
              <a:buClrTx/>
              <a:defRPr/>
            </a:pPr>
            <a:endParaRPr lang="en-US" sz="3500"/>
          </a:p>
          <a:p>
            <a:pPr marL="742950" indent="-457200">
              <a:lnSpc>
                <a:spcPct val="90000"/>
              </a:lnSpc>
              <a:buClrTx/>
              <a:defRPr/>
            </a:pPr>
            <a:r>
              <a:rPr lang="en-US" sz="3500"/>
              <a:t>Set different terms, conditions or privileges for sale or rental of a dwelling. </a:t>
            </a:r>
          </a:p>
          <a:p>
            <a:endParaRPr lang="en-US"/>
          </a:p>
        </p:txBody>
      </p:sp>
    </p:spTree>
    <p:extLst>
      <p:ext uri="{BB962C8B-B14F-4D97-AF65-F5344CB8AC3E}">
        <p14:creationId xmlns:p14="http://schemas.microsoft.com/office/powerpoint/2010/main" val="29328778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27520-BC3F-52AC-92EA-A707A83F653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45FB1-C554-412C-8845-29A3CCCB47CF}"/>
              </a:ext>
            </a:extLst>
          </p:cNvPr>
          <p:cNvSpPr>
            <a:spLocks noGrp="1"/>
          </p:cNvSpPr>
          <p:nvPr>
            <p:ph type="sldNum" sz="quarter" idx="11"/>
          </p:nvPr>
        </p:nvSpPr>
        <p:spPr/>
        <p:txBody>
          <a:bodyPr/>
          <a:lstStyle/>
          <a:p>
            <a:fld id="{383B7B7A-CDDA-7C44-B1B0-1F1E45567B3B}" type="slidenum">
              <a:rPr lang="en-US" smtClean="0"/>
              <a:pPr/>
              <a:t>58</a:t>
            </a:fld>
            <a:endParaRPr lang="en-US"/>
          </a:p>
        </p:txBody>
      </p:sp>
      <p:sp>
        <p:nvSpPr>
          <p:cNvPr id="3" name="Title 2">
            <a:extLst>
              <a:ext uri="{FF2B5EF4-FFF2-40B4-BE49-F238E27FC236}">
                <a16:creationId xmlns:a16="http://schemas.microsoft.com/office/drawing/2014/main" id="{DA53433A-A718-8005-78EA-6C86F1C0F382}"/>
              </a:ext>
            </a:extLst>
          </p:cNvPr>
          <p:cNvSpPr>
            <a:spLocks noGrp="1"/>
          </p:cNvSpPr>
          <p:nvPr>
            <p:ph type="title"/>
          </p:nvPr>
        </p:nvSpPr>
        <p:spPr>
          <a:xfrm>
            <a:off x="381000" y="555012"/>
            <a:ext cx="11430000" cy="982861"/>
          </a:xfrm>
        </p:spPr>
        <p:txBody>
          <a:bodyPr/>
          <a:lstStyle/>
          <a:p>
            <a:r>
              <a:rPr lang="en-US" u="sng">
                <a:solidFill>
                  <a:schemeClr val="tx1"/>
                </a:solidFill>
              </a:rPr>
              <a:t>Examples</a:t>
            </a:r>
          </a:p>
        </p:txBody>
      </p:sp>
      <p:sp>
        <p:nvSpPr>
          <p:cNvPr id="4" name="Text Placeholder 3">
            <a:extLst>
              <a:ext uri="{FF2B5EF4-FFF2-40B4-BE49-F238E27FC236}">
                <a16:creationId xmlns:a16="http://schemas.microsoft.com/office/drawing/2014/main" id="{CB590BE9-432E-A31D-3147-D78BA2120852}"/>
              </a:ext>
            </a:extLst>
          </p:cNvPr>
          <p:cNvSpPr>
            <a:spLocks noGrp="1"/>
          </p:cNvSpPr>
          <p:nvPr>
            <p:ph type="body" sz="quarter" idx="12"/>
          </p:nvPr>
        </p:nvSpPr>
        <p:spPr>
          <a:xfrm>
            <a:off x="727968" y="1278384"/>
            <a:ext cx="11203619" cy="4980373"/>
          </a:xfrm>
        </p:spPr>
        <p:txBody>
          <a:bodyPr>
            <a:normAutofit lnSpcReduction="10000"/>
          </a:bodyPr>
          <a:lstStyle/>
          <a:p>
            <a:pPr>
              <a:lnSpc>
                <a:spcPct val="90000"/>
              </a:lnSpc>
              <a:spcAft>
                <a:spcPts val="1200"/>
              </a:spcAft>
              <a:buClrTx/>
              <a:defRPr/>
            </a:pPr>
            <a:r>
              <a:rPr lang="en-US" sz="3200"/>
              <a:t>Provide different housing services or facilities. </a:t>
            </a:r>
          </a:p>
          <a:p>
            <a:pPr>
              <a:lnSpc>
                <a:spcPct val="90000"/>
              </a:lnSpc>
              <a:spcAft>
                <a:spcPts val="1200"/>
              </a:spcAft>
              <a:buClrTx/>
              <a:defRPr/>
            </a:pPr>
            <a:endParaRPr lang="en-US" sz="3200">
              <a:cs typeface="Arial" panose="020B0604020202020204" pitchFamily="34" charset="0"/>
            </a:endParaRPr>
          </a:p>
          <a:p>
            <a:pPr>
              <a:lnSpc>
                <a:spcPct val="90000"/>
              </a:lnSpc>
              <a:spcAft>
                <a:spcPts val="1200"/>
              </a:spcAft>
              <a:buClrTx/>
              <a:defRPr/>
            </a:pPr>
            <a:r>
              <a:rPr lang="en-US" sz="3200">
                <a:cs typeface="Arial" panose="020B0604020202020204" pitchFamily="34" charset="0"/>
              </a:rPr>
              <a:t>Falsely deny that housing is available for inspection, sale, or rental.</a:t>
            </a:r>
          </a:p>
          <a:p>
            <a:pPr>
              <a:lnSpc>
                <a:spcPct val="90000"/>
              </a:lnSpc>
              <a:spcAft>
                <a:spcPts val="1200"/>
              </a:spcAft>
              <a:buClrTx/>
              <a:defRPr/>
            </a:pPr>
            <a:endParaRPr lang="en-US" sz="3200">
              <a:cs typeface="Arial" panose="020B0604020202020204" pitchFamily="34" charset="0"/>
            </a:endParaRPr>
          </a:p>
          <a:p>
            <a:pPr>
              <a:lnSpc>
                <a:spcPct val="90000"/>
              </a:lnSpc>
              <a:spcAft>
                <a:spcPts val="1200"/>
              </a:spcAft>
              <a:buClrTx/>
              <a:defRPr/>
            </a:pPr>
            <a:r>
              <a:rPr lang="en-US" sz="3200">
                <a:cs typeface="Arial" panose="020B0604020202020204" pitchFamily="34" charset="0"/>
              </a:rPr>
              <a:t>For profit, persuade owners to sell or rent (blockbusting).</a:t>
            </a:r>
          </a:p>
          <a:p>
            <a:pPr>
              <a:lnSpc>
                <a:spcPct val="90000"/>
              </a:lnSpc>
              <a:spcAft>
                <a:spcPts val="1200"/>
              </a:spcAft>
              <a:buClrTx/>
              <a:defRPr/>
            </a:pPr>
            <a:endParaRPr lang="en-US" sz="3200">
              <a:cs typeface="Arial" panose="020B0604020202020204" pitchFamily="34" charset="0"/>
            </a:endParaRPr>
          </a:p>
          <a:p>
            <a:pPr>
              <a:lnSpc>
                <a:spcPct val="90000"/>
              </a:lnSpc>
              <a:buClrTx/>
              <a:defRPr/>
            </a:pPr>
            <a:r>
              <a:rPr lang="en-US" sz="3200">
                <a:cs typeface="Arial" panose="020B0604020202020204" pitchFamily="34" charset="0"/>
              </a:rPr>
              <a:t>Deny anyone access to or membership in a facility or service (such as an MLS) related to the sale or rental of housing. </a:t>
            </a:r>
          </a:p>
          <a:p>
            <a:endParaRPr lang="en-US"/>
          </a:p>
        </p:txBody>
      </p:sp>
    </p:spTree>
    <p:extLst>
      <p:ext uri="{BB962C8B-B14F-4D97-AF65-F5344CB8AC3E}">
        <p14:creationId xmlns:p14="http://schemas.microsoft.com/office/powerpoint/2010/main" val="24708638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29300-1558-7FB5-0429-14300369431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2005FF-5E1E-B300-20B9-FFE20233A2B8}"/>
              </a:ext>
            </a:extLst>
          </p:cNvPr>
          <p:cNvSpPr>
            <a:spLocks noGrp="1"/>
          </p:cNvSpPr>
          <p:nvPr>
            <p:ph type="sldNum" sz="quarter" idx="11"/>
          </p:nvPr>
        </p:nvSpPr>
        <p:spPr/>
        <p:txBody>
          <a:bodyPr/>
          <a:lstStyle/>
          <a:p>
            <a:fld id="{383B7B7A-CDDA-7C44-B1B0-1F1E45567B3B}" type="slidenum">
              <a:rPr lang="en-US" smtClean="0"/>
              <a:pPr/>
              <a:t>59</a:t>
            </a:fld>
            <a:endParaRPr lang="en-US"/>
          </a:p>
        </p:txBody>
      </p:sp>
      <p:sp>
        <p:nvSpPr>
          <p:cNvPr id="3" name="Title 2">
            <a:extLst>
              <a:ext uri="{FF2B5EF4-FFF2-40B4-BE49-F238E27FC236}">
                <a16:creationId xmlns:a16="http://schemas.microsoft.com/office/drawing/2014/main" id="{BDDCDF21-50CC-8B0F-5D39-B55B64B16869}"/>
              </a:ext>
            </a:extLst>
          </p:cNvPr>
          <p:cNvSpPr>
            <a:spLocks noGrp="1"/>
          </p:cNvSpPr>
          <p:nvPr>
            <p:ph type="title"/>
          </p:nvPr>
        </p:nvSpPr>
        <p:spPr/>
        <p:txBody>
          <a:bodyPr>
            <a:normAutofit fontScale="90000"/>
          </a:bodyPr>
          <a:lstStyle/>
          <a:p>
            <a:pPr algn="ctr"/>
            <a:r>
              <a:rPr lang="en-US" u="sng">
                <a:solidFill>
                  <a:schemeClr val="tx1"/>
                </a:solidFill>
              </a:rPr>
              <a:t>Pave</a:t>
            </a:r>
            <a:br>
              <a:rPr lang="en-US">
                <a:solidFill>
                  <a:schemeClr val="tx1"/>
                </a:solidFill>
              </a:rPr>
            </a:br>
            <a:r>
              <a:rPr lang="en-US" sz="3100">
                <a:solidFill>
                  <a:schemeClr val="tx1"/>
                </a:solidFill>
              </a:rPr>
              <a:t>initiative to advance property appraisal and valuation equity </a:t>
            </a:r>
          </a:p>
        </p:txBody>
      </p:sp>
      <p:pic>
        <p:nvPicPr>
          <p:cNvPr id="5" name="Picture 4"/>
          <p:cNvPicPr>
            <a:picLocks noChangeAspect="1"/>
          </p:cNvPicPr>
          <p:nvPr/>
        </p:nvPicPr>
        <p:blipFill>
          <a:blip r:embed="rId2"/>
          <a:stretch>
            <a:fillRect/>
          </a:stretch>
        </p:blipFill>
        <p:spPr>
          <a:xfrm>
            <a:off x="228136" y="2148086"/>
            <a:ext cx="11735727" cy="2705237"/>
          </a:xfrm>
          <a:prstGeom prst="rect">
            <a:avLst/>
          </a:prstGeom>
        </p:spPr>
      </p:pic>
    </p:spTree>
    <p:extLst>
      <p:ext uri="{BB962C8B-B14F-4D97-AF65-F5344CB8AC3E}">
        <p14:creationId xmlns:p14="http://schemas.microsoft.com/office/powerpoint/2010/main" val="2031960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0E2E1-7176-A813-7249-6961AF541AF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988D53-BD66-930C-C220-672918F5E5F7}"/>
              </a:ext>
            </a:extLst>
          </p:cNvPr>
          <p:cNvSpPr>
            <a:spLocks noGrp="1"/>
          </p:cNvSpPr>
          <p:nvPr>
            <p:ph type="sldNum" sz="quarter" idx="11"/>
          </p:nvPr>
        </p:nvSpPr>
        <p:spPr/>
        <p:txBody>
          <a:bodyPr/>
          <a:lstStyle/>
          <a:p>
            <a:fld id="{383B7B7A-CDDA-7C44-B1B0-1F1E45567B3B}" type="slidenum">
              <a:rPr lang="en-US" smtClean="0"/>
              <a:pPr/>
              <a:t>6</a:t>
            </a:fld>
            <a:endParaRPr lang="en-US"/>
          </a:p>
        </p:txBody>
      </p:sp>
      <p:sp>
        <p:nvSpPr>
          <p:cNvPr id="4" name="Text Placeholder 3">
            <a:extLst>
              <a:ext uri="{FF2B5EF4-FFF2-40B4-BE49-F238E27FC236}">
                <a16:creationId xmlns:a16="http://schemas.microsoft.com/office/drawing/2014/main" id="{63637B4F-9B01-CABB-8D96-328A732B7484}"/>
              </a:ext>
            </a:extLst>
          </p:cNvPr>
          <p:cNvSpPr>
            <a:spLocks noGrp="1"/>
          </p:cNvSpPr>
          <p:nvPr>
            <p:ph type="body" sz="quarter" idx="12"/>
          </p:nvPr>
        </p:nvSpPr>
        <p:spPr>
          <a:xfrm>
            <a:off x="639429" y="761774"/>
            <a:ext cx="7220716" cy="3687268"/>
          </a:xfrm>
        </p:spPr>
        <p:txBody>
          <a:bodyPr>
            <a:noAutofit/>
          </a:bodyPr>
          <a:lstStyle/>
          <a:p>
            <a:pPr marL="0" indent="0">
              <a:buNone/>
              <a:defRPr/>
            </a:pPr>
            <a:r>
              <a:rPr lang="en-US" sz="3200" u="sng">
                <a:solidFill>
                  <a:srgbClr val="000000"/>
                </a:solidFill>
                <a:latin typeface="+mn-lt"/>
                <a:cs typeface="Arial" panose="020B0604020202020204" pitchFamily="34" charset="0"/>
              </a:rPr>
              <a:t>1790- Naturalization Act-</a:t>
            </a:r>
            <a:r>
              <a:rPr lang="en-US" sz="3200">
                <a:solidFill>
                  <a:srgbClr val="000000"/>
                </a:solidFill>
                <a:latin typeface="+mn-lt"/>
                <a:cs typeface="Arial" panose="020B0604020202020204" pitchFamily="34" charset="0"/>
              </a:rPr>
              <a:t>Limited naturalization to free white persons.  </a:t>
            </a:r>
          </a:p>
          <a:p>
            <a:pPr marL="0" indent="0">
              <a:buNone/>
              <a:defRPr/>
            </a:pPr>
            <a:endParaRPr lang="en-US" sz="3200" u="sng">
              <a:solidFill>
                <a:srgbClr val="000000"/>
              </a:solidFill>
              <a:latin typeface="+mn-lt"/>
              <a:cs typeface="Arial" panose="020B0604020202020204" pitchFamily="34" charset="0"/>
            </a:endParaRPr>
          </a:p>
          <a:p>
            <a:pPr marL="0" indent="0">
              <a:buNone/>
              <a:defRPr/>
            </a:pPr>
            <a:r>
              <a:rPr lang="en-US" sz="3200" u="sng">
                <a:solidFill>
                  <a:srgbClr val="000000"/>
                </a:solidFill>
                <a:latin typeface="+mn-lt"/>
                <a:cs typeface="Arial" panose="020B0604020202020204" pitchFamily="34" charset="0"/>
              </a:rPr>
              <a:t>1857-Dred Scott v. Sanford-</a:t>
            </a:r>
            <a:r>
              <a:rPr lang="en-US" sz="3200">
                <a:solidFill>
                  <a:srgbClr val="000000"/>
                </a:solidFill>
                <a:latin typeface="+mn-lt"/>
                <a:cs typeface="Arial" panose="020B0604020202020204" pitchFamily="34" charset="0"/>
              </a:rPr>
              <a:t>Declared that slaves were not citizens of the United States and could not sue in Federal courts. </a:t>
            </a:r>
          </a:p>
          <a:p>
            <a:endParaRPr lang="en-US" sz="3200"/>
          </a:p>
        </p:txBody>
      </p:sp>
      <p:pic>
        <p:nvPicPr>
          <p:cNvPr id="6" name="Picture 5" descr="A person in a suit">
            <a:extLst>
              <a:ext uri="{FF2B5EF4-FFF2-40B4-BE49-F238E27FC236}">
                <a16:creationId xmlns:a16="http://schemas.microsoft.com/office/drawing/2014/main" id="{1247DE1E-21AE-4F12-E89D-1B08E58C97E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632990" y="2957596"/>
            <a:ext cx="2282082" cy="2821483"/>
          </a:xfrm>
          <a:prstGeom prst="rect">
            <a:avLst/>
          </a:prstGeom>
        </p:spPr>
      </p:pic>
    </p:spTree>
    <p:extLst>
      <p:ext uri="{BB962C8B-B14F-4D97-AF65-F5344CB8AC3E}">
        <p14:creationId xmlns:p14="http://schemas.microsoft.com/office/powerpoint/2010/main" val="24568258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F0009-BA6B-75E7-0E96-6764CB875A1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366FF6-5C78-200E-0F57-5418BEE52A0D}"/>
              </a:ext>
            </a:extLst>
          </p:cNvPr>
          <p:cNvSpPr>
            <a:spLocks noGrp="1"/>
          </p:cNvSpPr>
          <p:nvPr>
            <p:ph type="sldNum" sz="quarter" idx="11"/>
          </p:nvPr>
        </p:nvSpPr>
        <p:spPr/>
        <p:txBody>
          <a:bodyPr/>
          <a:lstStyle/>
          <a:p>
            <a:fld id="{383B7B7A-CDDA-7C44-B1B0-1F1E45567B3B}" type="slidenum">
              <a:rPr lang="en-US" smtClean="0"/>
              <a:pPr/>
              <a:t>60</a:t>
            </a:fld>
            <a:endParaRPr lang="en-US"/>
          </a:p>
        </p:txBody>
      </p:sp>
      <p:sp>
        <p:nvSpPr>
          <p:cNvPr id="3" name="Title 2">
            <a:extLst>
              <a:ext uri="{FF2B5EF4-FFF2-40B4-BE49-F238E27FC236}">
                <a16:creationId xmlns:a16="http://schemas.microsoft.com/office/drawing/2014/main" id="{FC724286-73CF-0620-1F10-16BD526C1EFD}"/>
              </a:ext>
            </a:extLst>
          </p:cNvPr>
          <p:cNvSpPr>
            <a:spLocks noGrp="1"/>
          </p:cNvSpPr>
          <p:nvPr>
            <p:ph type="title"/>
          </p:nvPr>
        </p:nvSpPr>
        <p:spPr>
          <a:xfrm>
            <a:off x="381000" y="590523"/>
            <a:ext cx="11430000" cy="982861"/>
          </a:xfrm>
        </p:spPr>
        <p:txBody>
          <a:bodyPr/>
          <a:lstStyle/>
          <a:p>
            <a:pPr algn="ctr"/>
            <a:r>
              <a:rPr lang="en-US" u="sng">
                <a:solidFill>
                  <a:schemeClr val="tx1"/>
                </a:solidFill>
              </a:rPr>
              <a:t>Bailey v. Santander bank (2023)</a:t>
            </a:r>
          </a:p>
        </p:txBody>
      </p:sp>
      <p:sp>
        <p:nvSpPr>
          <p:cNvPr id="4" name="Text Placeholder 3">
            <a:extLst>
              <a:ext uri="{FF2B5EF4-FFF2-40B4-BE49-F238E27FC236}">
                <a16:creationId xmlns:a16="http://schemas.microsoft.com/office/drawing/2014/main" id="{63104F5B-2C4A-5337-56E8-6FEE9946C611}"/>
              </a:ext>
            </a:extLst>
          </p:cNvPr>
          <p:cNvSpPr>
            <a:spLocks noGrp="1"/>
          </p:cNvSpPr>
          <p:nvPr>
            <p:ph type="body" sz="quarter" idx="12"/>
          </p:nvPr>
        </p:nvSpPr>
        <p:spPr>
          <a:xfrm>
            <a:off x="380999" y="1233996"/>
            <a:ext cx="11541711" cy="4461955"/>
          </a:xfrm>
        </p:spPr>
        <p:txBody>
          <a:bodyPr>
            <a:noAutofit/>
          </a:bodyPr>
          <a:lstStyle/>
          <a:p>
            <a:pPr marL="0" indent="0">
              <a:buNone/>
            </a:pPr>
            <a:r>
              <a:rPr lang="en-US" sz="3200">
                <a:solidFill>
                  <a:srgbClr val="000000"/>
                </a:solidFill>
                <a:cs typeface="Arial" panose="020B0604020202020204" pitchFamily="34" charset="0"/>
              </a:rPr>
              <a:t>In December 2023, a mixed-race Connecticut couple settled an appraisal discrimination lawsuit with Santander Bank under undisclosed terms. The plaintiffs had alleged violations of the Fair Housing Act after receiving a low valuation on their home. </a:t>
            </a:r>
          </a:p>
          <a:p>
            <a:pPr marL="0" indent="0">
              <a:buNone/>
            </a:pPr>
            <a:endParaRPr lang="en-US" sz="3200">
              <a:solidFill>
                <a:srgbClr val="000000"/>
              </a:solidFill>
              <a:cs typeface="Arial" panose="020B0604020202020204" pitchFamily="34" charset="0"/>
            </a:endParaRPr>
          </a:p>
          <a:p>
            <a:pPr marL="0" indent="0">
              <a:buNone/>
            </a:pPr>
            <a:r>
              <a:rPr lang="en-US" sz="3200">
                <a:solidFill>
                  <a:srgbClr val="000000"/>
                </a:solidFill>
                <a:cs typeface="Arial" panose="020B0604020202020204" pitchFamily="34" charset="0"/>
              </a:rPr>
              <a:t>In February 2021, the bank’s appraiser appraised the 7,000 square foot, seven-bedroom home at $780,000, and the bank denied the plaintiff’s refinancing application because of the low valuation.</a:t>
            </a:r>
          </a:p>
        </p:txBody>
      </p:sp>
    </p:spTree>
    <p:extLst>
      <p:ext uri="{BB962C8B-B14F-4D97-AF65-F5344CB8AC3E}">
        <p14:creationId xmlns:p14="http://schemas.microsoft.com/office/powerpoint/2010/main" val="22072051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F0009-BA6B-75E7-0E96-6764CB875A1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366FF6-5C78-200E-0F57-5418BEE52A0D}"/>
              </a:ext>
            </a:extLst>
          </p:cNvPr>
          <p:cNvSpPr>
            <a:spLocks noGrp="1"/>
          </p:cNvSpPr>
          <p:nvPr>
            <p:ph type="sldNum" sz="quarter" idx="11"/>
          </p:nvPr>
        </p:nvSpPr>
        <p:spPr/>
        <p:txBody>
          <a:bodyPr/>
          <a:lstStyle/>
          <a:p>
            <a:fld id="{383B7B7A-CDDA-7C44-B1B0-1F1E45567B3B}" type="slidenum">
              <a:rPr lang="en-US" smtClean="0"/>
              <a:pPr/>
              <a:t>61</a:t>
            </a:fld>
            <a:endParaRPr lang="en-US"/>
          </a:p>
        </p:txBody>
      </p:sp>
      <p:sp>
        <p:nvSpPr>
          <p:cNvPr id="3" name="Title 2">
            <a:extLst>
              <a:ext uri="{FF2B5EF4-FFF2-40B4-BE49-F238E27FC236}">
                <a16:creationId xmlns:a16="http://schemas.microsoft.com/office/drawing/2014/main" id="{FC724286-73CF-0620-1F10-16BD526C1EFD}"/>
              </a:ext>
            </a:extLst>
          </p:cNvPr>
          <p:cNvSpPr>
            <a:spLocks noGrp="1"/>
          </p:cNvSpPr>
          <p:nvPr>
            <p:ph type="title"/>
          </p:nvPr>
        </p:nvSpPr>
        <p:spPr>
          <a:xfrm>
            <a:off x="381000" y="590523"/>
            <a:ext cx="11430000" cy="982861"/>
          </a:xfrm>
        </p:spPr>
        <p:txBody>
          <a:bodyPr/>
          <a:lstStyle/>
          <a:p>
            <a:pPr algn="ctr"/>
            <a:r>
              <a:rPr lang="en-US" u="sng">
                <a:solidFill>
                  <a:schemeClr val="tx1"/>
                </a:solidFill>
              </a:rPr>
              <a:t>Bailey v. Santander bank (2023)</a:t>
            </a:r>
          </a:p>
        </p:txBody>
      </p:sp>
      <p:sp>
        <p:nvSpPr>
          <p:cNvPr id="4" name="Text Placeholder 3">
            <a:extLst>
              <a:ext uri="{FF2B5EF4-FFF2-40B4-BE49-F238E27FC236}">
                <a16:creationId xmlns:a16="http://schemas.microsoft.com/office/drawing/2014/main" id="{63104F5B-2C4A-5337-56E8-6FEE9946C611}"/>
              </a:ext>
            </a:extLst>
          </p:cNvPr>
          <p:cNvSpPr>
            <a:spLocks noGrp="1"/>
          </p:cNvSpPr>
          <p:nvPr>
            <p:ph type="body" sz="quarter" idx="12"/>
          </p:nvPr>
        </p:nvSpPr>
        <p:spPr>
          <a:xfrm>
            <a:off x="380999" y="1233996"/>
            <a:ext cx="11541711" cy="4461955"/>
          </a:xfrm>
        </p:spPr>
        <p:txBody>
          <a:bodyPr>
            <a:noAutofit/>
          </a:bodyPr>
          <a:lstStyle/>
          <a:p>
            <a:pPr marL="0" indent="0">
              <a:buNone/>
            </a:pPr>
            <a:r>
              <a:rPr lang="en-US" sz="3200">
                <a:solidFill>
                  <a:srgbClr val="000000"/>
                </a:solidFill>
                <a:cs typeface="Arial" panose="020B0604020202020204" pitchFamily="34" charset="0"/>
              </a:rPr>
              <a:t>After the plaintiffs removed family photos and artwork, the husband, who is White, greeted the second appraiser. The second appraisal came in at $1.2 million, which was $420,000 more and nearly 54 percent higher than the first appraisal.</a:t>
            </a:r>
          </a:p>
        </p:txBody>
      </p:sp>
    </p:spTree>
    <p:extLst>
      <p:ext uri="{BB962C8B-B14F-4D97-AF65-F5344CB8AC3E}">
        <p14:creationId xmlns:p14="http://schemas.microsoft.com/office/powerpoint/2010/main" val="29875533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4CB93-D327-FE7D-C3A4-BEFA4CFD7A6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1AE0E-2236-4934-CA52-6DC90223CC81}"/>
              </a:ext>
            </a:extLst>
          </p:cNvPr>
          <p:cNvSpPr>
            <a:spLocks noGrp="1"/>
          </p:cNvSpPr>
          <p:nvPr>
            <p:ph type="sldNum" sz="quarter" idx="11"/>
          </p:nvPr>
        </p:nvSpPr>
        <p:spPr/>
        <p:txBody>
          <a:bodyPr/>
          <a:lstStyle/>
          <a:p>
            <a:fld id="{383B7B7A-CDDA-7C44-B1B0-1F1E45567B3B}" type="slidenum">
              <a:rPr lang="en-US" smtClean="0"/>
              <a:pPr/>
              <a:t>62</a:t>
            </a:fld>
            <a:endParaRPr lang="en-US"/>
          </a:p>
        </p:txBody>
      </p:sp>
      <p:sp>
        <p:nvSpPr>
          <p:cNvPr id="3" name="Title 2">
            <a:extLst>
              <a:ext uri="{FF2B5EF4-FFF2-40B4-BE49-F238E27FC236}">
                <a16:creationId xmlns:a16="http://schemas.microsoft.com/office/drawing/2014/main" id="{790E32D1-11BB-0050-1A0B-4CB0BED177C9}"/>
              </a:ext>
            </a:extLst>
          </p:cNvPr>
          <p:cNvSpPr>
            <a:spLocks noGrp="1"/>
          </p:cNvSpPr>
          <p:nvPr>
            <p:ph type="title"/>
          </p:nvPr>
        </p:nvSpPr>
        <p:spPr>
          <a:xfrm>
            <a:off x="380999" y="626034"/>
            <a:ext cx="11430000" cy="982861"/>
          </a:xfrm>
        </p:spPr>
        <p:txBody>
          <a:bodyPr/>
          <a:lstStyle/>
          <a:p>
            <a:pPr algn="ctr"/>
            <a:r>
              <a:rPr lang="en-US" u="sng">
                <a:solidFill>
                  <a:schemeClr val="tx1"/>
                </a:solidFill>
              </a:rPr>
              <a:t>Low appraisal valuation </a:t>
            </a:r>
            <a:endParaRPr lang="en-US"/>
          </a:p>
        </p:txBody>
      </p:sp>
      <p:pic>
        <p:nvPicPr>
          <p:cNvPr id="6" name="S_1H80gij_E"/>
          <p:cNvPicPr>
            <a:picLocks noRot="1" noChangeAspect="1"/>
          </p:cNvPicPr>
          <p:nvPr>
            <a:videoFile r:link="rId1"/>
          </p:nvPr>
        </p:nvPicPr>
        <p:blipFill>
          <a:blip r:embed="rId3"/>
          <a:stretch>
            <a:fillRect/>
          </a:stretch>
        </p:blipFill>
        <p:spPr>
          <a:xfrm>
            <a:off x="1584035" y="1214378"/>
            <a:ext cx="9023927" cy="5075959"/>
          </a:xfrm>
          <a:prstGeom prst="rect">
            <a:avLst/>
          </a:prstGeom>
        </p:spPr>
      </p:pic>
    </p:spTree>
    <p:extLst>
      <p:ext uri="{BB962C8B-B14F-4D97-AF65-F5344CB8AC3E}">
        <p14:creationId xmlns:p14="http://schemas.microsoft.com/office/powerpoint/2010/main" val="28000744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6FB42-649A-8C82-E30B-F897AF13A97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BA0495-15E6-6CED-9207-616299A991C4}"/>
              </a:ext>
            </a:extLst>
          </p:cNvPr>
          <p:cNvSpPr>
            <a:spLocks noGrp="1"/>
          </p:cNvSpPr>
          <p:nvPr>
            <p:ph type="sldNum" sz="quarter" idx="11"/>
          </p:nvPr>
        </p:nvSpPr>
        <p:spPr/>
        <p:txBody>
          <a:bodyPr/>
          <a:lstStyle/>
          <a:p>
            <a:fld id="{383B7B7A-CDDA-7C44-B1B0-1F1E45567B3B}" type="slidenum">
              <a:rPr lang="en-US" smtClean="0"/>
              <a:pPr/>
              <a:t>63</a:t>
            </a:fld>
            <a:endParaRPr lang="en-US"/>
          </a:p>
        </p:txBody>
      </p:sp>
      <p:sp>
        <p:nvSpPr>
          <p:cNvPr id="3" name="Title 2">
            <a:extLst>
              <a:ext uri="{FF2B5EF4-FFF2-40B4-BE49-F238E27FC236}">
                <a16:creationId xmlns:a16="http://schemas.microsoft.com/office/drawing/2014/main" id="{B018C2B8-5347-0ED8-4B52-9FA8433A4362}"/>
              </a:ext>
            </a:extLst>
          </p:cNvPr>
          <p:cNvSpPr>
            <a:spLocks noGrp="1"/>
          </p:cNvSpPr>
          <p:nvPr>
            <p:ph type="title"/>
          </p:nvPr>
        </p:nvSpPr>
        <p:spPr>
          <a:xfrm>
            <a:off x="381000" y="537257"/>
            <a:ext cx="11430000" cy="982861"/>
          </a:xfrm>
        </p:spPr>
        <p:txBody>
          <a:bodyPr/>
          <a:lstStyle/>
          <a:p>
            <a:pPr algn="ctr"/>
            <a:r>
              <a:rPr lang="en-US" u="sng">
                <a:solidFill>
                  <a:schemeClr val="tx1"/>
                </a:solidFill>
              </a:rPr>
              <a:t>Low appraisal valuation </a:t>
            </a:r>
            <a:endParaRPr lang="en-US"/>
          </a:p>
        </p:txBody>
      </p:sp>
      <p:pic>
        <p:nvPicPr>
          <p:cNvPr id="5" name="cySli8JxpaM"/>
          <p:cNvPicPr>
            <a:picLocks noRot="1" noChangeAspect="1"/>
          </p:cNvPicPr>
          <p:nvPr>
            <a:videoFile r:link="rId1"/>
          </p:nvPr>
        </p:nvPicPr>
        <p:blipFill>
          <a:blip r:embed="rId3"/>
          <a:stretch>
            <a:fillRect/>
          </a:stretch>
        </p:blipFill>
        <p:spPr>
          <a:xfrm>
            <a:off x="1500051" y="1102231"/>
            <a:ext cx="9191898" cy="5170443"/>
          </a:xfrm>
          <a:prstGeom prst="rect">
            <a:avLst/>
          </a:prstGeom>
        </p:spPr>
      </p:pic>
    </p:spTree>
    <p:extLst>
      <p:ext uri="{BB962C8B-B14F-4D97-AF65-F5344CB8AC3E}">
        <p14:creationId xmlns:p14="http://schemas.microsoft.com/office/powerpoint/2010/main" val="34303165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F2BA4-1C51-7834-6033-E7B560B2466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302EB2-0480-A628-9A9D-FEB2A06E9B2F}"/>
              </a:ext>
            </a:extLst>
          </p:cNvPr>
          <p:cNvSpPr>
            <a:spLocks noGrp="1"/>
          </p:cNvSpPr>
          <p:nvPr>
            <p:ph type="sldNum" sz="quarter" idx="11"/>
          </p:nvPr>
        </p:nvSpPr>
        <p:spPr/>
        <p:txBody>
          <a:bodyPr/>
          <a:lstStyle/>
          <a:p>
            <a:fld id="{383B7B7A-CDDA-7C44-B1B0-1F1E45567B3B}" type="slidenum">
              <a:rPr lang="en-US" smtClean="0"/>
              <a:pPr/>
              <a:t>64</a:t>
            </a:fld>
            <a:endParaRPr lang="en-US"/>
          </a:p>
        </p:txBody>
      </p:sp>
      <p:sp>
        <p:nvSpPr>
          <p:cNvPr id="3" name="Title 2">
            <a:extLst>
              <a:ext uri="{FF2B5EF4-FFF2-40B4-BE49-F238E27FC236}">
                <a16:creationId xmlns:a16="http://schemas.microsoft.com/office/drawing/2014/main" id="{15C51296-7748-D7E0-83CB-AB654E6C36C4}"/>
              </a:ext>
            </a:extLst>
          </p:cNvPr>
          <p:cNvSpPr>
            <a:spLocks noGrp="1"/>
          </p:cNvSpPr>
          <p:nvPr>
            <p:ph type="title"/>
          </p:nvPr>
        </p:nvSpPr>
        <p:spPr>
          <a:xfrm>
            <a:off x="380999" y="581959"/>
            <a:ext cx="11430000" cy="982861"/>
          </a:xfrm>
        </p:spPr>
        <p:txBody>
          <a:bodyPr/>
          <a:lstStyle/>
          <a:p>
            <a:pPr algn="ctr"/>
            <a:r>
              <a:rPr lang="en-US" u="sng">
                <a:solidFill>
                  <a:schemeClr val="tx1"/>
                </a:solidFill>
              </a:rPr>
              <a:t>Low appraisal valuation </a:t>
            </a:r>
          </a:p>
        </p:txBody>
      </p:sp>
      <p:pic>
        <p:nvPicPr>
          <p:cNvPr id="5" name="z_h_rd1FHIg"/>
          <p:cNvPicPr>
            <a:picLocks noRot="1" noChangeAspect="1"/>
          </p:cNvPicPr>
          <p:nvPr>
            <a:videoFile r:link="rId1"/>
          </p:nvPr>
        </p:nvPicPr>
        <p:blipFill>
          <a:blip r:embed="rId3"/>
          <a:stretch>
            <a:fillRect/>
          </a:stretch>
        </p:blipFill>
        <p:spPr>
          <a:xfrm>
            <a:off x="1564179" y="1161852"/>
            <a:ext cx="9063643" cy="5098299"/>
          </a:xfrm>
          <a:prstGeom prst="rect">
            <a:avLst/>
          </a:prstGeom>
        </p:spPr>
      </p:pic>
    </p:spTree>
    <p:extLst>
      <p:ext uri="{BB962C8B-B14F-4D97-AF65-F5344CB8AC3E}">
        <p14:creationId xmlns:p14="http://schemas.microsoft.com/office/powerpoint/2010/main" val="37515390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A91F7-6687-FE63-EAB2-CD3B12F4C1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E1978F-4A75-C7EF-1F5C-A7448009A435}"/>
              </a:ext>
            </a:extLst>
          </p:cNvPr>
          <p:cNvSpPr>
            <a:spLocks noGrp="1"/>
          </p:cNvSpPr>
          <p:nvPr>
            <p:ph type="sldNum" sz="quarter" idx="11"/>
          </p:nvPr>
        </p:nvSpPr>
        <p:spPr/>
        <p:txBody>
          <a:bodyPr/>
          <a:lstStyle/>
          <a:p>
            <a:fld id="{383B7B7A-CDDA-7C44-B1B0-1F1E45567B3B}" type="slidenum">
              <a:rPr lang="en-US" smtClean="0"/>
              <a:pPr/>
              <a:t>65</a:t>
            </a:fld>
            <a:endParaRPr lang="en-US"/>
          </a:p>
        </p:txBody>
      </p:sp>
      <p:pic>
        <p:nvPicPr>
          <p:cNvPr id="6" name="Picture 5"/>
          <p:cNvPicPr>
            <a:picLocks noChangeAspect="1"/>
          </p:cNvPicPr>
          <p:nvPr/>
        </p:nvPicPr>
        <p:blipFill>
          <a:blip r:embed="rId3"/>
          <a:stretch>
            <a:fillRect/>
          </a:stretch>
        </p:blipFill>
        <p:spPr>
          <a:xfrm>
            <a:off x="798621" y="574347"/>
            <a:ext cx="10594759" cy="5964565"/>
          </a:xfrm>
          <a:prstGeom prst="rect">
            <a:avLst/>
          </a:prstGeom>
        </p:spPr>
      </p:pic>
    </p:spTree>
    <p:extLst>
      <p:ext uri="{BB962C8B-B14F-4D97-AF65-F5344CB8AC3E}">
        <p14:creationId xmlns:p14="http://schemas.microsoft.com/office/powerpoint/2010/main" val="6227952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77A53-5F4B-CF43-7DCA-2B19BBBA743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B92A5-7602-E610-0C28-F1DB64016F73}"/>
              </a:ext>
            </a:extLst>
          </p:cNvPr>
          <p:cNvSpPr>
            <a:spLocks noGrp="1"/>
          </p:cNvSpPr>
          <p:nvPr>
            <p:ph type="sldNum" sz="quarter" idx="11"/>
          </p:nvPr>
        </p:nvSpPr>
        <p:spPr/>
        <p:txBody>
          <a:bodyPr/>
          <a:lstStyle/>
          <a:p>
            <a:fld id="{383B7B7A-CDDA-7C44-B1B0-1F1E45567B3B}" type="slidenum">
              <a:rPr lang="en-US" smtClean="0"/>
              <a:pPr/>
              <a:t>66</a:t>
            </a:fld>
            <a:endParaRPr lang="en-US"/>
          </a:p>
        </p:txBody>
      </p:sp>
      <p:pic>
        <p:nvPicPr>
          <p:cNvPr id="5" name="Picture 4" descr="A hallway with white doors&#10;&#10;Description automatically generated with medium confidence">
            <a:extLst>
              <a:ext uri="{FF2B5EF4-FFF2-40B4-BE49-F238E27FC236}">
                <a16:creationId xmlns:a16="http://schemas.microsoft.com/office/drawing/2014/main" id="{D32CFCAD-A8E1-5D88-2A9A-B15ADF4EA7E3}"/>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9637" b="12731"/>
          <a:stretch/>
        </p:blipFill>
        <p:spPr>
          <a:xfrm>
            <a:off x="321731" y="557189"/>
            <a:ext cx="5668684" cy="5743618"/>
          </a:xfrm>
          <a:prstGeom prst="rect">
            <a:avLst/>
          </a:prstGeom>
        </p:spPr>
      </p:pic>
      <p:pic>
        <p:nvPicPr>
          <p:cNvPr id="6" name="Picture 5" descr="Wheelchair ramp | Setting up to bring Betty home from rehab.… | Flickr">
            <a:extLst>
              <a:ext uri="{FF2B5EF4-FFF2-40B4-BE49-F238E27FC236}">
                <a16:creationId xmlns:a16="http://schemas.microsoft.com/office/drawing/2014/main" id="{4461BF43-DDB1-2CAA-B66C-3E66E43449CD}"/>
              </a:ext>
            </a:extLst>
          </p:cNvPr>
          <p:cNvPicPr>
            <a:picLocks noChangeAspect="1"/>
          </p:cNvPicPr>
          <p:nvPr/>
        </p:nvPicPr>
        <p:blipFill rotWithShape="1">
          <a:blip r:embed="rId4">
            <a:extLst>
              <a:ext uri="{28A0092B-C50C-407E-A947-70E740481C1C}">
                <a14:useLocalDpi xmlns:a14="http://schemas.microsoft.com/office/drawing/2010/main" val="0"/>
              </a:ext>
            </a:extLst>
          </a:blip>
          <a:srcRect l="22212" r="22211" b="-1"/>
          <a:stretch/>
        </p:blipFill>
        <p:spPr>
          <a:xfrm>
            <a:off x="6195375" y="557189"/>
            <a:ext cx="5674893" cy="5743618"/>
          </a:xfrm>
          <a:prstGeom prst="rect">
            <a:avLst/>
          </a:prstGeom>
        </p:spPr>
      </p:pic>
    </p:spTree>
    <p:extLst>
      <p:ext uri="{BB962C8B-B14F-4D97-AF65-F5344CB8AC3E}">
        <p14:creationId xmlns:p14="http://schemas.microsoft.com/office/powerpoint/2010/main" val="13565234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25DC4-84D0-045D-BE55-0D70EC2D9C8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633ACD-A54A-6378-73DE-C79569E0D60F}"/>
              </a:ext>
            </a:extLst>
          </p:cNvPr>
          <p:cNvSpPr>
            <a:spLocks noGrp="1"/>
          </p:cNvSpPr>
          <p:nvPr>
            <p:ph type="sldNum" sz="quarter" idx="11"/>
          </p:nvPr>
        </p:nvSpPr>
        <p:spPr/>
        <p:txBody>
          <a:bodyPr/>
          <a:lstStyle/>
          <a:p>
            <a:fld id="{383B7B7A-CDDA-7C44-B1B0-1F1E45567B3B}" type="slidenum">
              <a:rPr lang="en-US" smtClean="0"/>
              <a:pPr/>
              <a:t>67</a:t>
            </a:fld>
            <a:endParaRPr lang="en-US"/>
          </a:p>
        </p:txBody>
      </p:sp>
      <p:pic>
        <p:nvPicPr>
          <p:cNvPr id="5" name="Picture 4"/>
          <p:cNvPicPr>
            <a:picLocks noChangeAspect="1"/>
          </p:cNvPicPr>
          <p:nvPr/>
        </p:nvPicPr>
        <p:blipFill>
          <a:blip r:embed="rId2"/>
          <a:stretch>
            <a:fillRect/>
          </a:stretch>
        </p:blipFill>
        <p:spPr>
          <a:xfrm>
            <a:off x="539954" y="532103"/>
            <a:ext cx="11112092" cy="5629000"/>
          </a:xfrm>
          <a:prstGeom prst="rect">
            <a:avLst/>
          </a:prstGeom>
        </p:spPr>
      </p:pic>
    </p:spTree>
    <p:extLst>
      <p:ext uri="{BB962C8B-B14F-4D97-AF65-F5344CB8AC3E}">
        <p14:creationId xmlns:p14="http://schemas.microsoft.com/office/powerpoint/2010/main" val="22667472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21D3C-74B2-5F5D-2E50-D0819EDE09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54787F-8ABF-67D1-B934-695E85A0741D}"/>
              </a:ext>
            </a:extLst>
          </p:cNvPr>
          <p:cNvSpPr>
            <a:spLocks noGrp="1"/>
          </p:cNvSpPr>
          <p:nvPr>
            <p:ph type="sldNum" sz="quarter" idx="11"/>
          </p:nvPr>
        </p:nvSpPr>
        <p:spPr/>
        <p:txBody>
          <a:bodyPr/>
          <a:lstStyle/>
          <a:p>
            <a:fld id="{383B7B7A-CDDA-7C44-B1B0-1F1E45567B3B}" type="slidenum">
              <a:rPr lang="en-US" smtClean="0"/>
              <a:pPr/>
              <a:t>68</a:t>
            </a:fld>
            <a:endParaRPr lang="en-US"/>
          </a:p>
        </p:txBody>
      </p:sp>
      <p:pic>
        <p:nvPicPr>
          <p:cNvPr id="5" name="Picture 4"/>
          <p:cNvPicPr>
            <a:picLocks noChangeAspect="1"/>
          </p:cNvPicPr>
          <p:nvPr/>
        </p:nvPicPr>
        <p:blipFill>
          <a:blip r:embed="rId2"/>
          <a:stretch>
            <a:fillRect/>
          </a:stretch>
        </p:blipFill>
        <p:spPr>
          <a:xfrm>
            <a:off x="757677" y="528247"/>
            <a:ext cx="10676647" cy="6010665"/>
          </a:xfrm>
          <a:prstGeom prst="rect">
            <a:avLst/>
          </a:prstGeom>
        </p:spPr>
      </p:pic>
    </p:spTree>
    <p:extLst>
      <p:ext uri="{BB962C8B-B14F-4D97-AF65-F5344CB8AC3E}">
        <p14:creationId xmlns:p14="http://schemas.microsoft.com/office/powerpoint/2010/main" val="38790346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DAF2D-D677-1C7D-2AF8-FBF91DFCDAC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A15A2E-274C-A887-1DC5-72BA1330DD22}"/>
              </a:ext>
            </a:extLst>
          </p:cNvPr>
          <p:cNvSpPr>
            <a:spLocks noGrp="1"/>
          </p:cNvSpPr>
          <p:nvPr>
            <p:ph type="sldNum" sz="quarter" idx="11"/>
          </p:nvPr>
        </p:nvSpPr>
        <p:spPr/>
        <p:txBody>
          <a:bodyPr/>
          <a:lstStyle/>
          <a:p>
            <a:fld id="{383B7B7A-CDDA-7C44-B1B0-1F1E45567B3B}" type="slidenum">
              <a:rPr lang="en-US" smtClean="0"/>
              <a:pPr/>
              <a:t>69</a:t>
            </a:fld>
            <a:endParaRPr lang="en-US"/>
          </a:p>
        </p:txBody>
      </p:sp>
      <p:sp>
        <p:nvSpPr>
          <p:cNvPr id="3" name="Title 2">
            <a:extLst>
              <a:ext uri="{FF2B5EF4-FFF2-40B4-BE49-F238E27FC236}">
                <a16:creationId xmlns:a16="http://schemas.microsoft.com/office/drawing/2014/main" id="{03AC43D5-1058-CC68-566C-1AA775123DC0}"/>
              </a:ext>
            </a:extLst>
          </p:cNvPr>
          <p:cNvSpPr>
            <a:spLocks noGrp="1"/>
          </p:cNvSpPr>
          <p:nvPr>
            <p:ph type="title"/>
          </p:nvPr>
        </p:nvSpPr>
        <p:spPr/>
        <p:txBody>
          <a:bodyPr/>
          <a:lstStyle/>
          <a:p>
            <a:pPr algn="ctr"/>
            <a:r>
              <a:rPr lang="en-US" u="sng">
                <a:solidFill>
                  <a:schemeClr val="bg2">
                    <a:lumMod val="10000"/>
                  </a:schemeClr>
                </a:solidFill>
              </a:rPr>
              <a:t>What is a service/support/companion animal?</a:t>
            </a:r>
            <a:endParaRPr lang="en-US"/>
          </a:p>
        </p:txBody>
      </p:sp>
      <p:sp>
        <p:nvSpPr>
          <p:cNvPr id="4" name="Text Placeholder 3">
            <a:extLst>
              <a:ext uri="{FF2B5EF4-FFF2-40B4-BE49-F238E27FC236}">
                <a16:creationId xmlns:a16="http://schemas.microsoft.com/office/drawing/2014/main" id="{6CE00E40-B12A-A3F3-688E-08E65EBAF780}"/>
              </a:ext>
            </a:extLst>
          </p:cNvPr>
          <p:cNvSpPr>
            <a:spLocks noGrp="1"/>
          </p:cNvSpPr>
          <p:nvPr>
            <p:ph type="body" sz="quarter" idx="12"/>
          </p:nvPr>
        </p:nvSpPr>
        <p:spPr>
          <a:xfrm>
            <a:off x="577049" y="1660124"/>
            <a:ext cx="11132598" cy="4554245"/>
          </a:xfrm>
        </p:spPr>
        <p:txBody>
          <a:bodyPr>
            <a:normAutofit fontScale="92500" lnSpcReduction="20000"/>
          </a:bodyPr>
          <a:lstStyle/>
          <a:p>
            <a:pPr>
              <a:buClrTx/>
            </a:pPr>
            <a:r>
              <a:rPr lang="en-US" sz="3500"/>
              <a:t>Under the Fair Housing Act, a service/support/companion animal can be for a physical or mental disability and the animal </a:t>
            </a:r>
            <a:r>
              <a:rPr lang="en-US" sz="3500" b="1"/>
              <a:t>does not </a:t>
            </a:r>
            <a:r>
              <a:rPr lang="en-US" sz="3500"/>
              <a:t>have to have special training or perform a specific task. </a:t>
            </a:r>
          </a:p>
          <a:p>
            <a:pPr>
              <a:buClrTx/>
            </a:pPr>
            <a:endParaRPr lang="en-US" sz="3500"/>
          </a:p>
          <a:p>
            <a:pPr>
              <a:buClrTx/>
            </a:pPr>
            <a:endParaRPr lang="en-US" sz="3500"/>
          </a:p>
          <a:p>
            <a:pPr>
              <a:buClrTx/>
            </a:pPr>
            <a:r>
              <a:rPr lang="en-US" sz="3500"/>
              <a:t>Under Fair Housing, there is no difference between a physical or mental/emotional disability.  </a:t>
            </a:r>
          </a:p>
          <a:p>
            <a:endParaRPr lang="en-US"/>
          </a:p>
        </p:txBody>
      </p:sp>
      <p:sp>
        <p:nvSpPr>
          <p:cNvPr id="5" name="TextBox 4"/>
          <p:cNvSpPr txBox="1"/>
          <p:nvPr/>
        </p:nvSpPr>
        <p:spPr>
          <a:xfrm>
            <a:off x="10055772" y="6356350"/>
            <a:ext cx="1755228" cy="369332"/>
          </a:xfrm>
          <a:prstGeom prst="rect">
            <a:avLst/>
          </a:prstGeom>
          <a:noFill/>
        </p:spPr>
        <p:txBody>
          <a:bodyPr wrap="square" rtlCol="0">
            <a:spAutoFit/>
          </a:bodyPr>
          <a:lstStyle/>
          <a:p>
            <a:r>
              <a:rPr lang="en-US">
                <a:solidFill>
                  <a:srgbClr val="000308"/>
                </a:solidFill>
              </a:rPr>
              <a:t>FHEO-2020-01</a:t>
            </a:r>
          </a:p>
        </p:txBody>
      </p:sp>
    </p:spTree>
    <p:extLst>
      <p:ext uri="{BB962C8B-B14F-4D97-AF65-F5344CB8AC3E}">
        <p14:creationId xmlns:p14="http://schemas.microsoft.com/office/powerpoint/2010/main" val="3409209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F9144-7ED4-0EB9-43D0-7640CD3337A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D9AF35-EFAE-26F9-CE59-DE2F4A7AF4BA}"/>
              </a:ext>
            </a:extLst>
          </p:cNvPr>
          <p:cNvSpPr>
            <a:spLocks noGrp="1"/>
          </p:cNvSpPr>
          <p:nvPr>
            <p:ph type="sldNum" sz="quarter" idx="11"/>
          </p:nvPr>
        </p:nvSpPr>
        <p:spPr/>
        <p:txBody>
          <a:bodyPr/>
          <a:lstStyle/>
          <a:p>
            <a:fld id="{383B7B7A-CDDA-7C44-B1B0-1F1E45567B3B}" type="slidenum">
              <a:rPr lang="en-US" smtClean="0"/>
              <a:pPr/>
              <a:t>7</a:t>
            </a:fld>
            <a:endParaRPr lang="en-US"/>
          </a:p>
        </p:txBody>
      </p:sp>
      <p:sp>
        <p:nvSpPr>
          <p:cNvPr id="3" name="Title 2">
            <a:extLst>
              <a:ext uri="{FF2B5EF4-FFF2-40B4-BE49-F238E27FC236}">
                <a16:creationId xmlns:a16="http://schemas.microsoft.com/office/drawing/2014/main" id="{3887C729-6420-7BDA-F6C2-A39B9CC54DE8}"/>
              </a:ext>
            </a:extLst>
          </p:cNvPr>
          <p:cNvSpPr>
            <a:spLocks noGrp="1"/>
          </p:cNvSpPr>
          <p:nvPr>
            <p:ph type="title"/>
          </p:nvPr>
        </p:nvSpPr>
        <p:spPr>
          <a:xfrm>
            <a:off x="381000" y="616707"/>
            <a:ext cx="11430000" cy="982861"/>
          </a:xfrm>
        </p:spPr>
        <p:txBody>
          <a:bodyPr/>
          <a:lstStyle/>
          <a:p>
            <a:pPr algn="ctr"/>
            <a:r>
              <a:rPr lang="en-US" sz="3600" b="1" u="sng">
                <a:solidFill>
                  <a:srgbClr val="000000"/>
                </a:solidFill>
                <a:cs typeface="Arial" panose="020B0604020202020204" pitchFamily="34" charset="0"/>
              </a:rPr>
              <a:t>1857-Dred Scott v. Sanford</a:t>
            </a:r>
            <a:endParaRPr lang="en-US"/>
          </a:p>
        </p:txBody>
      </p:sp>
      <p:pic>
        <p:nvPicPr>
          <p:cNvPr id="5" name="J0OW18pIo8c">
            <a:extLst>
              <a:ext uri="{FF2B5EF4-FFF2-40B4-BE49-F238E27FC236}">
                <a16:creationId xmlns:a16="http://schemas.microsoft.com/office/drawing/2014/main" id="{C10D3B8A-95B1-E005-A94A-94C3E3D2AC0C}"/>
              </a:ext>
            </a:extLst>
          </p:cNvPr>
          <p:cNvPicPr>
            <a:picLocks noRot="1" noChangeAspect="1"/>
          </p:cNvPicPr>
          <p:nvPr>
            <a:videoFile r:link="rId1"/>
          </p:nvPr>
        </p:nvPicPr>
        <p:blipFill>
          <a:blip r:embed="rId3"/>
          <a:stretch>
            <a:fillRect/>
          </a:stretch>
        </p:blipFill>
        <p:spPr>
          <a:xfrm>
            <a:off x="1355667" y="1206037"/>
            <a:ext cx="9480666" cy="5332875"/>
          </a:xfrm>
          <a:prstGeom prst="rect">
            <a:avLst/>
          </a:prstGeom>
        </p:spPr>
      </p:pic>
    </p:spTree>
    <p:extLst>
      <p:ext uri="{BB962C8B-B14F-4D97-AF65-F5344CB8AC3E}">
        <p14:creationId xmlns:p14="http://schemas.microsoft.com/office/powerpoint/2010/main" val="28184459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C3EDE-602E-BE49-266B-FB3B8CDA7F3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3FC6F9-AECC-22A4-BD32-D6F938620405}"/>
              </a:ext>
            </a:extLst>
          </p:cNvPr>
          <p:cNvSpPr>
            <a:spLocks noGrp="1"/>
          </p:cNvSpPr>
          <p:nvPr>
            <p:ph type="sldNum" sz="quarter" idx="11"/>
          </p:nvPr>
        </p:nvSpPr>
        <p:spPr/>
        <p:txBody>
          <a:bodyPr/>
          <a:lstStyle/>
          <a:p>
            <a:fld id="{383B7B7A-CDDA-7C44-B1B0-1F1E45567B3B}" type="slidenum">
              <a:rPr lang="en-US" smtClean="0"/>
              <a:pPr/>
              <a:t>70</a:t>
            </a:fld>
            <a:endParaRPr lang="en-US"/>
          </a:p>
        </p:txBody>
      </p:sp>
      <p:sp>
        <p:nvSpPr>
          <p:cNvPr id="3" name="Title 2">
            <a:extLst>
              <a:ext uri="{FF2B5EF4-FFF2-40B4-BE49-F238E27FC236}">
                <a16:creationId xmlns:a16="http://schemas.microsoft.com/office/drawing/2014/main" id="{E5CA94E3-F4DC-C878-1A30-82DF5B3E0AD5}"/>
              </a:ext>
            </a:extLst>
          </p:cNvPr>
          <p:cNvSpPr>
            <a:spLocks noGrp="1"/>
          </p:cNvSpPr>
          <p:nvPr>
            <p:ph type="title"/>
          </p:nvPr>
        </p:nvSpPr>
        <p:spPr/>
        <p:txBody>
          <a:bodyPr>
            <a:normAutofit/>
          </a:bodyPr>
          <a:lstStyle/>
          <a:p>
            <a:pPr algn="ctr"/>
            <a:r>
              <a:rPr lang="en-US" u="sng">
                <a:solidFill>
                  <a:schemeClr val="bg2">
                    <a:lumMod val="10000"/>
                  </a:schemeClr>
                </a:solidFill>
              </a:rPr>
              <a:t>Readily Apparent Disability </a:t>
            </a:r>
            <a:endParaRPr lang="en-US"/>
          </a:p>
        </p:txBody>
      </p:sp>
      <p:sp>
        <p:nvSpPr>
          <p:cNvPr id="4" name="Text Placeholder 3">
            <a:extLst>
              <a:ext uri="{FF2B5EF4-FFF2-40B4-BE49-F238E27FC236}">
                <a16:creationId xmlns:a16="http://schemas.microsoft.com/office/drawing/2014/main" id="{E072586D-5DCD-7DDA-74E6-79164AEB462D}"/>
              </a:ext>
            </a:extLst>
          </p:cNvPr>
          <p:cNvSpPr>
            <a:spLocks noGrp="1"/>
          </p:cNvSpPr>
          <p:nvPr>
            <p:ph type="body" sz="quarter" idx="12"/>
          </p:nvPr>
        </p:nvSpPr>
        <p:spPr>
          <a:xfrm>
            <a:off x="532660" y="1651247"/>
            <a:ext cx="11278340" cy="4563122"/>
          </a:xfrm>
        </p:spPr>
        <p:txBody>
          <a:bodyPr>
            <a:normAutofit fontScale="92500" lnSpcReduction="20000"/>
          </a:bodyPr>
          <a:lstStyle/>
          <a:p>
            <a:pPr>
              <a:buClrTx/>
            </a:pPr>
            <a:r>
              <a:rPr lang="en-US" sz="3500"/>
              <a:t>If a person’s disability is obvious, or otherwise known to the provider, and if the need for the requested accommodation is also readily apparent or known, </a:t>
            </a:r>
          </a:p>
          <a:p>
            <a:pPr>
              <a:buClrTx/>
            </a:pPr>
            <a:endParaRPr lang="en-US" sz="3500"/>
          </a:p>
          <a:p>
            <a:pPr>
              <a:buClrTx/>
            </a:pPr>
            <a:endParaRPr lang="en-US" sz="3500"/>
          </a:p>
          <a:p>
            <a:pPr>
              <a:buClrTx/>
            </a:pPr>
            <a:r>
              <a:rPr lang="en-US" sz="3500"/>
              <a:t>Then the provider </a:t>
            </a:r>
            <a:r>
              <a:rPr lang="en-US" sz="3500" b="1"/>
              <a:t>may not </a:t>
            </a:r>
            <a:r>
              <a:rPr lang="en-US" sz="3500"/>
              <a:t>request any additional information about the requester's disability or the disability-related need for the accommodation.</a:t>
            </a:r>
          </a:p>
          <a:p>
            <a:endParaRPr lang="en-US"/>
          </a:p>
        </p:txBody>
      </p:sp>
      <p:sp>
        <p:nvSpPr>
          <p:cNvPr id="5" name="TextBox 4"/>
          <p:cNvSpPr txBox="1"/>
          <p:nvPr/>
        </p:nvSpPr>
        <p:spPr>
          <a:xfrm>
            <a:off x="10055772" y="6356350"/>
            <a:ext cx="1755228" cy="369332"/>
          </a:xfrm>
          <a:prstGeom prst="rect">
            <a:avLst/>
          </a:prstGeom>
          <a:noFill/>
        </p:spPr>
        <p:txBody>
          <a:bodyPr wrap="square" rtlCol="0">
            <a:spAutoFit/>
          </a:bodyPr>
          <a:lstStyle/>
          <a:p>
            <a:r>
              <a:rPr lang="en-US">
                <a:solidFill>
                  <a:srgbClr val="000308"/>
                </a:solidFill>
              </a:rPr>
              <a:t>FHEO-2020-01</a:t>
            </a:r>
          </a:p>
        </p:txBody>
      </p:sp>
    </p:spTree>
    <p:extLst>
      <p:ext uri="{BB962C8B-B14F-4D97-AF65-F5344CB8AC3E}">
        <p14:creationId xmlns:p14="http://schemas.microsoft.com/office/powerpoint/2010/main" val="40845090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E9E53-C45A-373C-865F-E1DD9BD0FCA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EF5A70-BF9A-14E1-CBE7-B9FB548713BC}"/>
              </a:ext>
            </a:extLst>
          </p:cNvPr>
          <p:cNvSpPr>
            <a:spLocks noGrp="1"/>
          </p:cNvSpPr>
          <p:nvPr>
            <p:ph type="sldNum" sz="quarter" idx="11"/>
          </p:nvPr>
        </p:nvSpPr>
        <p:spPr/>
        <p:txBody>
          <a:bodyPr/>
          <a:lstStyle/>
          <a:p>
            <a:fld id="{383B7B7A-CDDA-7C44-B1B0-1F1E45567B3B}" type="slidenum">
              <a:rPr lang="en-US" smtClean="0"/>
              <a:pPr/>
              <a:t>71</a:t>
            </a:fld>
            <a:endParaRPr lang="en-US"/>
          </a:p>
        </p:txBody>
      </p:sp>
      <p:sp>
        <p:nvSpPr>
          <p:cNvPr id="4" name="Text Placeholder 3">
            <a:extLst>
              <a:ext uri="{FF2B5EF4-FFF2-40B4-BE49-F238E27FC236}">
                <a16:creationId xmlns:a16="http://schemas.microsoft.com/office/drawing/2014/main" id="{F59ECA7C-1DF2-C7E8-E916-088C17A4ADBD}"/>
              </a:ext>
            </a:extLst>
          </p:cNvPr>
          <p:cNvSpPr>
            <a:spLocks noGrp="1"/>
          </p:cNvSpPr>
          <p:nvPr>
            <p:ph type="body" sz="quarter" idx="12"/>
          </p:nvPr>
        </p:nvSpPr>
        <p:spPr>
          <a:xfrm>
            <a:off x="578529" y="1165304"/>
            <a:ext cx="11034943" cy="3069344"/>
          </a:xfrm>
        </p:spPr>
        <p:txBody>
          <a:bodyPr/>
          <a:lstStyle/>
          <a:p>
            <a:pPr marL="457200" indent="-457200" defTabSz="457200" eaLnBrk="0" fontAlgn="base" hangingPunct="0">
              <a:spcBef>
                <a:spcPct val="20000"/>
              </a:spcBef>
              <a:spcAft>
                <a:spcPct val="0"/>
              </a:spcAft>
              <a:buClrTx/>
              <a:defRPr/>
            </a:pPr>
            <a:r>
              <a:rPr lang="en-US" sz="3200">
                <a:ea typeface="ＭＳ Ｐゴシック" charset="-128"/>
                <a:cs typeface="Arial"/>
              </a:rPr>
              <a:t>Guiding an individual who is blind or has low vision.</a:t>
            </a:r>
          </a:p>
          <a:p>
            <a:pPr marL="457200" indent="-457200" defTabSz="457200" eaLnBrk="0" fontAlgn="base" hangingPunct="0">
              <a:spcBef>
                <a:spcPct val="20000"/>
              </a:spcBef>
              <a:spcAft>
                <a:spcPct val="0"/>
              </a:spcAft>
              <a:buClrTx/>
              <a:defRPr/>
            </a:pPr>
            <a:r>
              <a:rPr lang="en-US" sz="3200">
                <a:ea typeface="ＭＳ Ｐゴシック" charset="-128"/>
                <a:cs typeface="Arial"/>
              </a:rPr>
              <a:t>Pulling a wheelchair.</a:t>
            </a:r>
          </a:p>
          <a:p>
            <a:pPr marL="457200" indent="-457200" defTabSz="457200" eaLnBrk="0" fontAlgn="base" hangingPunct="0">
              <a:spcBef>
                <a:spcPct val="20000"/>
              </a:spcBef>
              <a:spcAft>
                <a:spcPct val="0"/>
              </a:spcAft>
              <a:buClrTx/>
              <a:defRPr/>
            </a:pPr>
            <a:r>
              <a:rPr lang="en-US" sz="3200">
                <a:ea typeface="ＭＳ Ｐゴシック" charset="-128"/>
                <a:cs typeface="Arial"/>
              </a:rPr>
              <a:t>Providing assistance with stability or balance to an individual with an observable mobility disability. </a:t>
            </a:r>
          </a:p>
        </p:txBody>
      </p:sp>
      <p:sp>
        <p:nvSpPr>
          <p:cNvPr id="5" name="Title 2">
            <a:extLst>
              <a:ext uri="{FF2B5EF4-FFF2-40B4-BE49-F238E27FC236}">
                <a16:creationId xmlns:a16="http://schemas.microsoft.com/office/drawing/2014/main" id="{E5CA94E3-F4DC-C878-1A30-82DF5B3E0AD5}"/>
              </a:ext>
            </a:extLst>
          </p:cNvPr>
          <p:cNvSpPr>
            <a:spLocks noGrp="1"/>
          </p:cNvSpPr>
          <p:nvPr>
            <p:ph type="title"/>
          </p:nvPr>
        </p:nvSpPr>
        <p:spPr>
          <a:xfrm>
            <a:off x="381000" y="581646"/>
            <a:ext cx="11430000" cy="982861"/>
          </a:xfrm>
        </p:spPr>
        <p:txBody>
          <a:bodyPr>
            <a:normAutofit/>
          </a:bodyPr>
          <a:lstStyle/>
          <a:p>
            <a:pPr algn="ctr"/>
            <a:r>
              <a:rPr lang="en-US" u="sng">
                <a:solidFill>
                  <a:schemeClr val="bg2">
                    <a:lumMod val="10000"/>
                  </a:schemeClr>
                </a:solidFill>
              </a:rPr>
              <a:t>Readily Apparent Disability </a:t>
            </a:r>
            <a:endParaRPr lang="en-US"/>
          </a:p>
        </p:txBody>
      </p:sp>
      <p:pic>
        <p:nvPicPr>
          <p:cNvPr id="6" name="Picture 5" descr="Florida Association News Blog - Florida Association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7050" y="3951524"/>
            <a:ext cx="3697900" cy="2466970"/>
          </a:xfrm>
          <a:prstGeom prst="rect">
            <a:avLst/>
          </a:prstGeom>
        </p:spPr>
      </p:pic>
      <p:sp>
        <p:nvSpPr>
          <p:cNvPr id="7" name="TextBox 6"/>
          <p:cNvSpPr txBox="1"/>
          <p:nvPr/>
        </p:nvSpPr>
        <p:spPr>
          <a:xfrm>
            <a:off x="10055772" y="6356350"/>
            <a:ext cx="1755228" cy="369332"/>
          </a:xfrm>
          <a:prstGeom prst="rect">
            <a:avLst/>
          </a:prstGeom>
          <a:noFill/>
        </p:spPr>
        <p:txBody>
          <a:bodyPr wrap="square" rtlCol="0">
            <a:spAutoFit/>
          </a:bodyPr>
          <a:lstStyle/>
          <a:p>
            <a:r>
              <a:rPr lang="en-US">
                <a:solidFill>
                  <a:srgbClr val="000308"/>
                </a:solidFill>
              </a:rPr>
              <a:t>FHEO-2020-01</a:t>
            </a:r>
          </a:p>
        </p:txBody>
      </p:sp>
    </p:spTree>
    <p:extLst>
      <p:ext uri="{BB962C8B-B14F-4D97-AF65-F5344CB8AC3E}">
        <p14:creationId xmlns:p14="http://schemas.microsoft.com/office/powerpoint/2010/main" val="4260288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31CC7-6AA0-166E-0D48-DF878BCFC6C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32DBB9-C4FE-4C29-EBBB-610F7455E778}"/>
              </a:ext>
            </a:extLst>
          </p:cNvPr>
          <p:cNvSpPr>
            <a:spLocks noGrp="1"/>
          </p:cNvSpPr>
          <p:nvPr>
            <p:ph type="sldNum" sz="quarter" idx="11"/>
          </p:nvPr>
        </p:nvSpPr>
        <p:spPr/>
        <p:txBody>
          <a:bodyPr/>
          <a:lstStyle/>
          <a:p>
            <a:fld id="{383B7B7A-CDDA-7C44-B1B0-1F1E45567B3B}" type="slidenum">
              <a:rPr lang="en-US" smtClean="0"/>
              <a:pPr/>
              <a:t>72</a:t>
            </a:fld>
            <a:endParaRPr lang="en-US"/>
          </a:p>
        </p:txBody>
      </p:sp>
      <p:sp>
        <p:nvSpPr>
          <p:cNvPr id="3" name="Title 2">
            <a:extLst>
              <a:ext uri="{FF2B5EF4-FFF2-40B4-BE49-F238E27FC236}">
                <a16:creationId xmlns:a16="http://schemas.microsoft.com/office/drawing/2014/main" id="{A060E01B-6453-2F2E-2086-52071D967226}"/>
              </a:ext>
            </a:extLst>
          </p:cNvPr>
          <p:cNvSpPr>
            <a:spLocks noGrp="1"/>
          </p:cNvSpPr>
          <p:nvPr>
            <p:ph type="title"/>
          </p:nvPr>
        </p:nvSpPr>
        <p:spPr>
          <a:xfrm>
            <a:off x="381000" y="608278"/>
            <a:ext cx="11430000" cy="982861"/>
          </a:xfrm>
        </p:spPr>
        <p:txBody>
          <a:bodyPr/>
          <a:lstStyle/>
          <a:p>
            <a:pPr algn="ctr"/>
            <a:r>
              <a:rPr lang="en-US" u="sng">
                <a:solidFill>
                  <a:schemeClr val="tx1"/>
                </a:solidFill>
              </a:rPr>
              <a:t>Non-observable disability </a:t>
            </a:r>
          </a:p>
        </p:txBody>
      </p:sp>
      <p:sp>
        <p:nvSpPr>
          <p:cNvPr id="4" name="Text Placeholder 3">
            <a:extLst>
              <a:ext uri="{FF2B5EF4-FFF2-40B4-BE49-F238E27FC236}">
                <a16:creationId xmlns:a16="http://schemas.microsoft.com/office/drawing/2014/main" id="{D5CA9A1B-8F65-3639-DC60-463C8942DA7C}"/>
              </a:ext>
            </a:extLst>
          </p:cNvPr>
          <p:cNvSpPr>
            <a:spLocks noGrp="1"/>
          </p:cNvSpPr>
          <p:nvPr>
            <p:ph type="body" sz="quarter" idx="12"/>
          </p:nvPr>
        </p:nvSpPr>
        <p:spPr>
          <a:xfrm>
            <a:off x="596283" y="1476023"/>
            <a:ext cx="10999434" cy="3687268"/>
          </a:xfrm>
        </p:spPr>
        <p:txBody>
          <a:bodyPr>
            <a:normAutofit lnSpcReduction="10000"/>
          </a:bodyPr>
          <a:lstStyle/>
          <a:p>
            <a:pPr>
              <a:buClrTx/>
            </a:pPr>
            <a:r>
              <a:rPr lang="en-US" sz="3200"/>
              <a:t>A provider is entitled to obtain information that is necessary to evaluate if a requested reasonable accommodation may be necessary because of a disability. </a:t>
            </a:r>
          </a:p>
          <a:p>
            <a:pPr>
              <a:buClrTx/>
            </a:pPr>
            <a:endParaRPr lang="en-US" sz="3200"/>
          </a:p>
          <a:p>
            <a:pPr>
              <a:buClrTx/>
            </a:pPr>
            <a:r>
              <a:rPr lang="en-US" sz="3200"/>
              <a:t>The person with a disability could provide the following as proof of a disability related need or a service animal:</a:t>
            </a:r>
          </a:p>
          <a:p>
            <a:endParaRPr lang="en-US"/>
          </a:p>
        </p:txBody>
      </p:sp>
      <p:sp>
        <p:nvSpPr>
          <p:cNvPr id="5" name="TextBox 4"/>
          <p:cNvSpPr txBox="1"/>
          <p:nvPr/>
        </p:nvSpPr>
        <p:spPr>
          <a:xfrm>
            <a:off x="10055772" y="6356350"/>
            <a:ext cx="1755228" cy="369332"/>
          </a:xfrm>
          <a:prstGeom prst="rect">
            <a:avLst/>
          </a:prstGeom>
          <a:noFill/>
        </p:spPr>
        <p:txBody>
          <a:bodyPr wrap="square" rtlCol="0">
            <a:spAutoFit/>
          </a:bodyPr>
          <a:lstStyle/>
          <a:p>
            <a:r>
              <a:rPr lang="en-US">
                <a:solidFill>
                  <a:srgbClr val="000308"/>
                </a:solidFill>
              </a:rPr>
              <a:t>FHEO-2020-01</a:t>
            </a:r>
          </a:p>
        </p:txBody>
      </p:sp>
    </p:spTree>
    <p:extLst>
      <p:ext uri="{BB962C8B-B14F-4D97-AF65-F5344CB8AC3E}">
        <p14:creationId xmlns:p14="http://schemas.microsoft.com/office/powerpoint/2010/main" val="29605037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4F34D-BD3A-0BE7-C40D-D68F7B8422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DEE12A-D0D8-28B6-FBB2-AEC76F867357}"/>
              </a:ext>
            </a:extLst>
          </p:cNvPr>
          <p:cNvSpPr>
            <a:spLocks noGrp="1"/>
          </p:cNvSpPr>
          <p:nvPr>
            <p:ph type="sldNum" sz="quarter" idx="11"/>
          </p:nvPr>
        </p:nvSpPr>
        <p:spPr/>
        <p:txBody>
          <a:bodyPr/>
          <a:lstStyle/>
          <a:p>
            <a:fld id="{383B7B7A-CDDA-7C44-B1B0-1F1E45567B3B}" type="slidenum">
              <a:rPr lang="en-US" smtClean="0"/>
              <a:pPr/>
              <a:t>73</a:t>
            </a:fld>
            <a:endParaRPr lang="en-US"/>
          </a:p>
        </p:txBody>
      </p:sp>
      <p:sp>
        <p:nvSpPr>
          <p:cNvPr id="3" name="Title 2">
            <a:extLst>
              <a:ext uri="{FF2B5EF4-FFF2-40B4-BE49-F238E27FC236}">
                <a16:creationId xmlns:a16="http://schemas.microsoft.com/office/drawing/2014/main" id="{1FFA441C-CDC2-D9DC-5908-ADD82065345B}"/>
              </a:ext>
            </a:extLst>
          </p:cNvPr>
          <p:cNvSpPr>
            <a:spLocks noGrp="1"/>
          </p:cNvSpPr>
          <p:nvPr>
            <p:ph type="title"/>
          </p:nvPr>
        </p:nvSpPr>
        <p:spPr>
          <a:xfrm>
            <a:off x="381000" y="617156"/>
            <a:ext cx="11430000" cy="643473"/>
          </a:xfrm>
        </p:spPr>
        <p:txBody>
          <a:bodyPr/>
          <a:lstStyle/>
          <a:p>
            <a:pPr algn="ctr"/>
            <a:r>
              <a:rPr lang="en-US" u="sng">
                <a:solidFill>
                  <a:schemeClr val="tx1"/>
                </a:solidFill>
              </a:rPr>
              <a:t>Document requests </a:t>
            </a:r>
          </a:p>
        </p:txBody>
      </p:sp>
      <p:sp>
        <p:nvSpPr>
          <p:cNvPr id="4" name="Text Placeholder 3">
            <a:extLst>
              <a:ext uri="{FF2B5EF4-FFF2-40B4-BE49-F238E27FC236}">
                <a16:creationId xmlns:a16="http://schemas.microsoft.com/office/drawing/2014/main" id="{97D01345-5E83-16E2-4D0A-EFB377B222A6}"/>
              </a:ext>
            </a:extLst>
          </p:cNvPr>
          <p:cNvSpPr>
            <a:spLocks noGrp="1"/>
          </p:cNvSpPr>
          <p:nvPr>
            <p:ph type="body" sz="quarter" idx="12"/>
          </p:nvPr>
        </p:nvSpPr>
        <p:spPr>
          <a:xfrm>
            <a:off x="381001" y="1393794"/>
            <a:ext cx="11630486" cy="4714043"/>
          </a:xfrm>
        </p:spPr>
        <p:txBody>
          <a:bodyPr>
            <a:normAutofit fontScale="92500" lnSpcReduction="10000"/>
          </a:bodyPr>
          <a:lstStyle/>
          <a:p>
            <a:pPr marL="457200" indent="-457200" defTabSz="457200" eaLnBrk="0" fontAlgn="base" hangingPunct="0">
              <a:spcBef>
                <a:spcPct val="20000"/>
              </a:spcBef>
              <a:spcAft>
                <a:spcPct val="0"/>
              </a:spcAft>
            </a:pPr>
            <a:r>
              <a:rPr lang="en-US" sz="3000">
                <a:solidFill>
                  <a:schemeClr val="accent1"/>
                </a:solidFill>
                <a:ea typeface="ＭＳ Ｐゴシック" charset="-128"/>
                <a:cs typeface="Arial"/>
              </a:rPr>
              <a:t>Information confirming disability from a health care professional – e.g., physician, optometrist, psychiatrist, psychologist, physician’s assistant, nurse practitioner, or nurse.</a:t>
            </a:r>
          </a:p>
          <a:p>
            <a:pPr marL="457200" indent="-457200" defTabSz="457200" eaLnBrk="0" fontAlgn="base" hangingPunct="0">
              <a:spcBef>
                <a:spcPct val="20000"/>
              </a:spcBef>
              <a:spcAft>
                <a:spcPct val="0"/>
              </a:spcAft>
            </a:pPr>
            <a:endParaRPr lang="en-US" sz="3000">
              <a:solidFill>
                <a:prstClr val="black"/>
              </a:solidFill>
              <a:ea typeface="ＭＳ Ｐゴシック" charset="-128"/>
              <a:cs typeface="Arial"/>
            </a:endParaRPr>
          </a:p>
          <a:p>
            <a:pPr marL="457200" indent="-457200" defTabSz="457200" eaLnBrk="0" fontAlgn="base" hangingPunct="0">
              <a:spcBef>
                <a:spcPct val="20000"/>
              </a:spcBef>
              <a:spcAft>
                <a:spcPct val="0"/>
              </a:spcAft>
              <a:buClrTx/>
            </a:pPr>
            <a:r>
              <a:rPr lang="en-US" sz="3000">
                <a:solidFill>
                  <a:prstClr val="black"/>
                </a:solidFill>
                <a:ea typeface="ＭＳ Ｐゴシック" charset="-128"/>
                <a:cs typeface="Arial"/>
              </a:rPr>
              <a:t>A determination of disability from a federal, state, or local government agency.</a:t>
            </a:r>
          </a:p>
          <a:p>
            <a:pPr marL="457200" indent="-457200" defTabSz="457200" eaLnBrk="0" fontAlgn="base" hangingPunct="0">
              <a:spcAft>
                <a:spcPct val="0"/>
              </a:spcAft>
              <a:buClrTx/>
            </a:pPr>
            <a:endParaRPr lang="en-US" sz="3000">
              <a:solidFill>
                <a:prstClr val="black"/>
              </a:solidFill>
              <a:ea typeface="ＭＳ Ｐゴシック" charset="-128"/>
              <a:cs typeface="Arial"/>
            </a:endParaRPr>
          </a:p>
          <a:p>
            <a:pPr marL="457200" indent="-457200" defTabSz="457200" eaLnBrk="0" fontAlgn="base" hangingPunct="0">
              <a:spcBef>
                <a:spcPct val="20000"/>
              </a:spcBef>
              <a:spcAft>
                <a:spcPct val="0"/>
              </a:spcAft>
              <a:buClrTx/>
            </a:pPr>
            <a:r>
              <a:rPr lang="en-US" sz="3000">
                <a:solidFill>
                  <a:prstClr val="black"/>
                </a:solidFill>
                <a:ea typeface="ＭＳ Ｐゴシック" charset="-128"/>
                <a:cs typeface="Arial"/>
              </a:rPr>
              <a:t>Receipt of disability benefits or services (Social Security Disability Income (SSDI)).</a:t>
            </a:r>
          </a:p>
          <a:p>
            <a:endParaRPr lang="en-US"/>
          </a:p>
        </p:txBody>
      </p:sp>
      <p:sp>
        <p:nvSpPr>
          <p:cNvPr id="5" name="TextBox 4"/>
          <p:cNvSpPr txBox="1"/>
          <p:nvPr/>
        </p:nvSpPr>
        <p:spPr>
          <a:xfrm>
            <a:off x="10055772" y="6356350"/>
            <a:ext cx="1755228" cy="369332"/>
          </a:xfrm>
          <a:prstGeom prst="rect">
            <a:avLst/>
          </a:prstGeom>
          <a:noFill/>
        </p:spPr>
        <p:txBody>
          <a:bodyPr wrap="square" rtlCol="0">
            <a:spAutoFit/>
          </a:bodyPr>
          <a:lstStyle/>
          <a:p>
            <a:r>
              <a:rPr lang="en-US">
                <a:solidFill>
                  <a:srgbClr val="000308"/>
                </a:solidFill>
              </a:rPr>
              <a:t>FHEO-2020-01</a:t>
            </a:r>
          </a:p>
        </p:txBody>
      </p:sp>
    </p:spTree>
    <p:extLst>
      <p:ext uri="{BB962C8B-B14F-4D97-AF65-F5344CB8AC3E}">
        <p14:creationId xmlns:p14="http://schemas.microsoft.com/office/powerpoint/2010/main" val="16011044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4F34D-BD3A-0BE7-C40D-D68F7B8422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DEE12A-D0D8-28B6-FBB2-AEC76F867357}"/>
              </a:ext>
            </a:extLst>
          </p:cNvPr>
          <p:cNvSpPr>
            <a:spLocks noGrp="1"/>
          </p:cNvSpPr>
          <p:nvPr>
            <p:ph type="sldNum" sz="quarter" idx="11"/>
          </p:nvPr>
        </p:nvSpPr>
        <p:spPr/>
        <p:txBody>
          <a:bodyPr/>
          <a:lstStyle/>
          <a:p>
            <a:fld id="{383B7B7A-CDDA-7C44-B1B0-1F1E45567B3B}" type="slidenum">
              <a:rPr lang="en-US" smtClean="0"/>
              <a:pPr/>
              <a:t>74</a:t>
            </a:fld>
            <a:endParaRPr lang="en-US"/>
          </a:p>
        </p:txBody>
      </p:sp>
      <p:sp>
        <p:nvSpPr>
          <p:cNvPr id="3" name="Title 2">
            <a:extLst>
              <a:ext uri="{FF2B5EF4-FFF2-40B4-BE49-F238E27FC236}">
                <a16:creationId xmlns:a16="http://schemas.microsoft.com/office/drawing/2014/main" id="{1FFA441C-CDC2-D9DC-5908-ADD82065345B}"/>
              </a:ext>
            </a:extLst>
          </p:cNvPr>
          <p:cNvSpPr>
            <a:spLocks noGrp="1"/>
          </p:cNvSpPr>
          <p:nvPr>
            <p:ph type="title"/>
          </p:nvPr>
        </p:nvSpPr>
        <p:spPr>
          <a:xfrm>
            <a:off x="381000" y="617156"/>
            <a:ext cx="11430000" cy="643473"/>
          </a:xfrm>
        </p:spPr>
        <p:txBody>
          <a:bodyPr/>
          <a:lstStyle/>
          <a:p>
            <a:pPr algn="ctr"/>
            <a:r>
              <a:rPr lang="en-US" u="sng">
                <a:solidFill>
                  <a:schemeClr val="tx1"/>
                </a:solidFill>
              </a:rPr>
              <a:t>Document requests </a:t>
            </a:r>
          </a:p>
        </p:txBody>
      </p:sp>
      <p:sp>
        <p:nvSpPr>
          <p:cNvPr id="4" name="Text Placeholder 3">
            <a:extLst>
              <a:ext uri="{FF2B5EF4-FFF2-40B4-BE49-F238E27FC236}">
                <a16:creationId xmlns:a16="http://schemas.microsoft.com/office/drawing/2014/main" id="{97D01345-5E83-16E2-4D0A-EFB377B222A6}"/>
              </a:ext>
            </a:extLst>
          </p:cNvPr>
          <p:cNvSpPr>
            <a:spLocks noGrp="1"/>
          </p:cNvSpPr>
          <p:nvPr>
            <p:ph type="body" sz="quarter" idx="12"/>
          </p:nvPr>
        </p:nvSpPr>
        <p:spPr>
          <a:xfrm>
            <a:off x="381001" y="1393794"/>
            <a:ext cx="11630486" cy="4714043"/>
          </a:xfrm>
        </p:spPr>
        <p:txBody>
          <a:bodyPr>
            <a:normAutofit fontScale="85000" lnSpcReduction="20000"/>
          </a:bodyPr>
          <a:lstStyle/>
          <a:p>
            <a:pPr marL="457200" indent="-457200" defTabSz="457200" eaLnBrk="0" fontAlgn="base" hangingPunct="0">
              <a:spcBef>
                <a:spcPct val="20000"/>
              </a:spcBef>
              <a:spcAft>
                <a:spcPct val="0"/>
              </a:spcAft>
            </a:pPr>
            <a:r>
              <a:rPr lang="en-US" sz="3200">
                <a:solidFill>
                  <a:prstClr val="black"/>
                </a:solidFill>
                <a:ea typeface="ＭＳ Ｐゴシック" charset="-128"/>
                <a:cs typeface="Arial"/>
              </a:rPr>
              <a:t>Medicare or Supplemental Security Income (SSI) for a person under age 65, veterans’ disability benefits, services from a vocational rehabilitation agency, or disability benefits or services from another federal, state, or local agency.</a:t>
            </a:r>
          </a:p>
          <a:p>
            <a:pPr marL="457200" indent="-457200" defTabSz="457200" eaLnBrk="0" fontAlgn="base" hangingPunct="0">
              <a:spcBef>
                <a:spcPct val="20000"/>
              </a:spcBef>
              <a:spcAft>
                <a:spcPct val="0"/>
              </a:spcAft>
            </a:pPr>
            <a:endParaRPr lang="en-US" sz="3200">
              <a:solidFill>
                <a:prstClr val="black"/>
              </a:solidFill>
              <a:ea typeface="ＭＳ Ｐゴシック" charset="-128"/>
              <a:cs typeface="Arial"/>
            </a:endParaRPr>
          </a:p>
          <a:p>
            <a:pPr marL="457200" indent="-457200" defTabSz="457200" eaLnBrk="0" fontAlgn="base" hangingPunct="0">
              <a:spcBef>
                <a:spcPct val="20000"/>
              </a:spcBef>
              <a:spcAft>
                <a:spcPct val="0"/>
              </a:spcAft>
            </a:pPr>
            <a:r>
              <a:rPr lang="en-US" sz="3200">
                <a:solidFill>
                  <a:prstClr val="black"/>
                </a:solidFill>
                <a:ea typeface="ＭＳ Ｐゴシック" charset="-128"/>
                <a:cs typeface="Arial"/>
              </a:rPr>
              <a:t>Eligibility for housing assistance or a housing voucher received because of disability.</a:t>
            </a:r>
          </a:p>
          <a:p>
            <a:pPr marL="457200" indent="-457200" defTabSz="457200" eaLnBrk="0" fontAlgn="base" hangingPunct="0">
              <a:spcBef>
                <a:spcPct val="20000"/>
              </a:spcBef>
              <a:spcAft>
                <a:spcPct val="0"/>
              </a:spcAft>
            </a:pPr>
            <a:endParaRPr lang="en-US" sz="3200">
              <a:solidFill>
                <a:prstClr val="black"/>
              </a:solidFill>
              <a:ea typeface="ＭＳ Ｐゴシック" charset="-128"/>
              <a:cs typeface="Arial"/>
            </a:endParaRPr>
          </a:p>
          <a:p>
            <a:pPr marL="457200" indent="-457200" defTabSz="457200" eaLnBrk="0" fontAlgn="base" hangingPunct="0">
              <a:spcBef>
                <a:spcPct val="20000"/>
              </a:spcBef>
              <a:spcAft>
                <a:spcPct val="0"/>
              </a:spcAft>
            </a:pPr>
            <a:r>
              <a:rPr lang="en-US" sz="3200" b="1" i="1">
                <a:solidFill>
                  <a:srgbClr val="FF0000"/>
                </a:solidFill>
                <a:ea typeface="ＭＳ Ｐゴシック" charset="-128"/>
                <a:cs typeface="Arial"/>
              </a:rPr>
              <a:t>You </a:t>
            </a:r>
            <a:r>
              <a:rPr lang="en-US" sz="3200" b="1" i="1" u="sng">
                <a:solidFill>
                  <a:srgbClr val="FF0000"/>
                </a:solidFill>
                <a:ea typeface="ＭＳ Ｐゴシック" charset="-128"/>
                <a:cs typeface="Arial"/>
              </a:rPr>
              <a:t>can’t</a:t>
            </a:r>
            <a:r>
              <a:rPr lang="en-US" sz="3200" b="1" i="1">
                <a:solidFill>
                  <a:srgbClr val="FF0000"/>
                </a:solidFill>
                <a:ea typeface="ＭＳ Ｐゴシック" charset="-128"/>
                <a:cs typeface="Arial"/>
              </a:rPr>
              <a:t> ask about their private medical diagnosis or medical information. </a:t>
            </a:r>
          </a:p>
          <a:p>
            <a:endParaRPr lang="en-US"/>
          </a:p>
        </p:txBody>
      </p:sp>
      <p:sp>
        <p:nvSpPr>
          <p:cNvPr id="5" name="TextBox 4"/>
          <p:cNvSpPr txBox="1"/>
          <p:nvPr/>
        </p:nvSpPr>
        <p:spPr>
          <a:xfrm>
            <a:off x="10055772" y="6356350"/>
            <a:ext cx="1755228" cy="369332"/>
          </a:xfrm>
          <a:prstGeom prst="rect">
            <a:avLst/>
          </a:prstGeom>
          <a:noFill/>
        </p:spPr>
        <p:txBody>
          <a:bodyPr wrap="square" rtlCol="0">
            <a:spAutoFit/>
          </a:bodyPr>
          <a:lstStyle/>
          <a:p>
            <a:r>
              <a:rPr lang="en-US">
                <a:solidFill>
                  <a:srgbClr val="000308"/>
                </a:solidFill>
              </a:rPr>
              <a:t>FHEO-2020-01</a:t>
            </a:r>
          </a:p>
        </p:txBody>
      </p:sp>
    </p:spTree>
    <p:extLst>
      <p:ext uri="{BB962C8B-B14F-4D97-AF65-F5344CB8AC3E}">
        <p14:creationId xmlns:p14="http://schemas.microsoft.com/office/powerpoint/2010/main" val="2954464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108E1-F484-CE43-5F4E-D0E15F06DFD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E6CE64-C46A-0C1A-8B25-BF0E22F21AC5}"/>
              </a:ext>
            </a:extLst>
          </p:cNvPr>
          <p:cNvSpPr>
            <a:spLocks noGrp="1"/>
          </p:cNvSpPr>
          <p:nvPr>
            <p:ph type="sldNum" sz="quarter" idx="11"/>
          </p:nvPr>
        </p:nvSpPr>
        <p:spPr/>
        <p:txBody>
          <a:bodyPr/>
          <a:lstStyle/>
          <a:p>
            <a:fld id="{383B7B7A-CDDA-7C44-B1B0-1F1E45567B3B}" type="slidenum">
              <a:rPr lang="en-US" smtClean="0"/>
              <a:pPr/>
              <a:t>75</a:t>
            </a:fld>
            <a:endParaRPr lang="en-US"/>
          </a:p>
        </p:txBody>
      </p:sp>
      <p:sp>
        <p:nvSpPr>
          <p:cNvPr id="3" name="Title 2">
            <a:extLst>
              <a:ext uri="{FF2B5EF4-FFF2-40B4-BE49-F238E27FC236}">
                <a16:creationId xmlns:a16="http://schemas.microsoft.com/office/drawing/2014/main" id="{24C61DD4-CCBE-8705-1590-63BF4B8765EF}"/>
              </a:ext>
            </a:extLst>
          </p:cNvPr>
          <p:cNvSpPr>
            <a:spLocks noGrp="1"/>
          </p:cNvSpPr>
          <p:nvPr>
            <p:ph type="title"/>
          </p:nvPr>
        </p:nvSpPr>
        <p:spPr>
          <a:xfrm>
            <a:off x="381000" y="695622"/>
            <a:ext cx="11430000" cy="982861"/>
          </a:xfrm>
        </p:spPr>
        <p:txBody>
          <a:bodyPr/>
          <a:lstStyle/>
          <a:p>
            <a:pPr algn="ctr"/>
            <a:r>
              <a:rPr lang="en-US" u="sng">
                <a:solidFill>
                  <a:schemeClr val="tx1"/>
                </a:solidFill>
              </a:rPr>
              <a:t>Documents from the internet</a:t>
            </a:r>
          </a:p>
        </p:txBody>
      </p:sp>
      <p:sp>
        <p:nvSpPr>
          <p:cNvPr id="4" name="Text Placeholder 3">
            <a:extLst>
              <a:ext uri="{FF2B5EF4-FFF2-40B4-BE49-F238E27FC236}">
                <a16:creationId xmlns:a16="http://schemas.microsoft.com/office/drawing/2014/main" id="{26D0E7B6-6F01-AF48-0179-AC4EBE870952}"/>
              </a:ext>
            </a:extLst>
          </p:cNvPr>
          <p:cNvSpPr>
            <a:spLocks noGrp="1"/>
          </p:cNvSpPr>
          <p:nvPr>
            <p:ph type="body" sz="quarter" idx="12"/>
          </p:nvPr>
        </p:nvSpPr>
        <p:spPr>
          <a:xfrm>
            <a:off x="381000" y="1333980"/>
            <a:ext cx="11559466" cy="4738346"/>
          </a:xfrm>
        </p:spPr>
        <p:txBody>
          <a:bodyPr>
            <a:normAutofit fontScale="92500" lnSpcReduction="20000"/>
          </a:bodyPr>
          <a:lstStyle/>
          <a:p>
            <a:pPr marL="457200" indent="-457200" defTabSz="457200" eaLnBrk="0" fontAlgn="base" hangingPunct="0">
              <a:spcBef>
                <a:spcPct val="20000"/>
              </a:spcBef>
              <a:spcAft>
                <a:spcPct val="0"/>
              </a:spcAft>
            </a:pPr>
            <a:r>
              <a:rPr lang="en-US" sz="3500">
                <a:solidFill>
                  <a:prstClr val="black"/>
                </a:solidFill>
                <a:ea typeface="ＭＳ Ｐゴシック" charset="-128"/>
                <a:cs typeface="Arial"/>
              </a:rPr>
              <a:t>Some websites sell certificates, registrations, and licensing documents for assistance animals to anyone who answers certain questions or participates in a short interview and pays a fee. </a:t>
            </a:r>
          </a:p>
          <a:p>
            <a:pPr defTabSz="457200" eaLnBrk="0" fontAlgn="base" hangingPunct="0">
              <a:spcBef>
                <a:spcPct val="20000"/>
              </a:spcBef>
              <a:spcAft>
                <a:spcPct val="0"/>
              </a:spcAft>
            </a:pPr>
            <a:endParaRPr lang="en-US" sz="3500">
              <a:solidFill>
                <a:prstClr val="black"/>
              </a:solidFill>
              <a:ea typeface="ＭＳ Ｐゴシック" charset="-128"/>
              <a:cs typeface="Arial"/>
            </a:endParaRPr>
          </a:p>
          <a:p>
            <a:pPr marL="457200" indent="-457200" defTabSz="457200" eaLnBrk="0" fontAlgn="base" hangingPunct="0">
              <a:spcBef>
                <a:spcPct val="20000"/>
              </a:spcBef>
              <a:spcAft>
                <a:spcPct val="0"/>
              </a:spcAft>
            </a:pPr>
            <a:r>
              <a:rPr lang="en-US" sz="3500" b="1">
                <a:solidFill>
                  <a:prstClr val="black"/>
                </a:solidFill>
                <a:ea typeface="ＭＳ Ｐゴシック" charset="-128"/>
                <a:cs typeface="Arial"/>
              </a:rPr>
              <a:t>In HUD’s experience, such documentation from the internet is not, by itself, sufficient to reliably establish that an individual has a non-observable disability or disability-related need for an assistance animal.</a:t>
            </a:r>
            <a:endParaRPr lang="en-US" sz="3500">
              <a:solidFill>
                <a:prstClr val="black"/>
              </a:solidFill>
              <a:ea typeface="ＭＳ Ｐゴシック" charset="-128"/>
              <a:cs typeface="Arial"/>
            </a:endParaRPr>
          </a:p>
          <a:p>
            <a:endParaRPr lang="en-US"/>
          </a:p>
        </p:txBody>
      </p:sp>
      <p:sp>
        <p:nvSpPr>
          <p:cNvPr id="5" name="TextBox 4"/>
          <p:cNvSpPr txBox="1"/>
          <p:nvPr/>
        </p:nvSpPr>
        <p:spPr>
          <a:xfrm>
            <a:off x="10055772" y="6356350"/>
            <a:ext cx="1755228" cy="369332"/>
          </a:xfrm>
          <a:prstGeom prst="rect">
            <a:avLst/>
          </a:prstGeom>
          <a:noFill/>
        </p:spPr>
        <p:txBody>
          <a:bodyPr wrap="square" rtlCol="0">
            <a:spAutoFit/>
          </a:bodyPr>
          <a:lstStyle/>
          <a:p>
            <a:r>
              <a:rPr lang="en-US">
                <a:solidFill>
                  <a:srgbClr val="000308"/>
                </a:solidFill>
              </a:rPr>
              <a:t>FHEO-2020-01</a:t>
            </a:r>
          </a:p>
        </p:txBody>
      </p:sp>
    </p:spTree>
    <p:extLst>
      <p:ext uri="{BB962C8B-B14F-4D97-AF65-F5344CB8AC3E}">
        <p14:creationId xmlns:p14="http://schemas.microsoft.com/office/powerpoint/2010/main" val="37653771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4A3EE-483A-7FCC-3EF8-279F0990F72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F684B9-EA20-EB95-ECE0-763AB0BC5BCE}"/>
              </a:ext>
            </a:extLst>
          </p:cNvPr>
          <p:cNvSpPr>
            <a:spLocks noGrp="1"/>
          </p:cNvSpPr>
          <p:nvPr>
            <p:ph type="sldNum" sz="quarter" idx="11"/>
          </p:nvPr>
        </p:nvSpPr>
        <p:spPr/>
        <p:txBody>
          <a:bodyPr/>
          <a:lstStyle/>
          <a:p>
            <a:fld id="{383B7B7A-CDDA-7C44-B1B0-1F1E45567B3B}" type="slidenum">
              <a:rPr lang="en-US" smtClean="0"/>
              <a:pPr/>
              <a:t>76</a:t>
            </a:fld>
            <a:endParaRPr lang="en-US"/>
          </a:p>
        </p:txBody>
      </p:sp>
      <p:sp>
        <p:nvSpPr>
          <p:cNvPr id="3" name="Title 2">
            <a:extLst>
              <a:ext uri="{FF2B5EF4-FFF2-40B4-BE49-F238E27FC236}">
                <a16:creationId xmlns:a16="http://schemas.microsoft.com/office/drawing/2014/main" id="{732BC923-65B2-2ED0-9242-F3F2CC0F999D}"/>
              </a:ext>
            </a:extLst>
          </p:cNvPr>
          <p:cNvSpPr>
            <a:spLocks noGrp="1"/>
          </p:cNvSpPr>
          <p:nvPr>
            <p:ph type="title"/>
          </p:nvPr>
        </p:nvSpPr>
        <p:spPr>
          <a:xfrm>
            <a:off x="381000" y="626034"/>
            <a:ext cx="11430000" cy="982861"/>
          </a:xfrm>
        </p:spPr>
        <p:txBody>
          <a:bodyPr/>
          <a:lstStyle/>
          <a:p>
            <a:pPr algn="ctr"/>
            <a:r>
              <a:rPr lang="en-US" u="sng">
                <a:solidFill>
                  <a:schemeClr val="tx1"/>
                </a:solidFill>
              </a:rPr>
              <a:t>What animals are allowed?</a:t>
            </a:r>
          </a:p>
        </p:txBody>
      </p:sp>
      <p:sp>
        <p:nvSpPr>
          <p:cNvPr id="4" name="Text Placeholder 3">
            <a:extLst>
              <a:ext uri="{FF2B5EF4-FFF2-40B4-BE49-F238E27FC236}">
                <a16:creationId xmlns:a16="http://schemas.microsoft.com/office/drawing/2014/main" id="{8A67D56D-CD0C-9E8E-5022-69A902BF4F4C}"/>
              </a:ext>
            </a:extLst>
          </p:cNvPr>
          <p:cNvSpPr>
            <a:spLocks noGrp="1"/>
          </p:cNvSpPr>
          <p:nvPr>
            <p:ph type="body" sz="quarter" idx="12"/>
          </p:nvPr>
        </p:nvSpPr>
        <p:spPr>
          <a:xfrm>
            <a:off x="381000" y="1225118"/>
            <a:ext cx="11586099" cy="3799642"/>
          </a:xfrm>
        </p:spPr>
        <p:txBody>
          <a:bodyPr>
            <a:normAutofit/>
          </a:bodyPr>
          <a:lstStyle/>
          <a:p>
            <a:pPr marL="0" indent="0">
              <a:buNone/>
            </a:pPr>
            <a:r>
              <a:rPr lang="en-US" sz="3200">
                <a:solidFill>
                  <a:srgbClr val="000000"/>
                </a:solidFill>
                <a:cs typeface="Arial" panose="020B0604020202020204" pitchFamily="34" charset="0"/>
              </a:rPr>
              <a:t>If the animal is a </a:t>
            </a:r>
            <a:r>
              <a:rPr lang="en-US" sz="3200" b="1">
                <a:solidFill>
                  <a:srgbClr val="000000"/>
                </a:solidFill>
                <a:cs typeface="Arial" panose="020B0604020202020204" pitchFamily="34" charset="0"/>
              </a:rPr>
              <a:t>dog, cat, small bird, rabbit, hamster, gerbil, other rodent, fish, turtle, or other small, domesticated animal </a:t>
            </a:r>
            <a:r>
              <a:rPr lang="en-US" sz="3200">
                <a:solidFill>
                  <a:srgbClr val="000000"/>
                </a:solidFill>
                <a:cs typeface="Arial" panose="020B0604020202020204" pitchFamily="34" charset="0"/>
              </a:rPr>
              <a:t>that is traditionally kept in the home for pleasure rather than for commercial purposes, then the reasonable accommodation should be granted because the requestor has provided information confirming that there is a disability related need for the animal.</a:t>
            </a:r>
            <a:endParaRPr lang="en-US" sz="3200">
              <a:solidFill>
                <a:prstClr val="black"/>
              </a:solidFill>
              <a:ea typeface="ＭＳ Ｐゴシック" charset="-128"/>
              <a:cs typeface="Arial"/>
            </a:endParaRPr>
          </a:p>
          <a:p>
            <a:endParaRPr lang="en-US"/>
          </a:p>
        </p:txBody>
      </p:sp>
      <p:pic>
        <p:nvPicPr>
          <p:cNvPr id="5" name="Picture 4" descr="Irish Setter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2727" y="4883039"/>
            <a:ext cx="2384793" cy="1788595"/>
          </a:xfrm>
          <a:prstGeom prst="rect">
            <a:avLst/>
          </a:prstGeom>
        </p:spPr>
      </p:pic>
      <p:pic>
        <p:nvPicPr>
          <p:cNvPr id="6" name="Picture 5" descr="File:Golden tabby and white kitten n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5068" y="4883038"/>
            <a:ext cx="2672363" cy="1788595"/>
          </a:xfrm>
          <a:prstGeom prst="rect">
            <a:avLst/>
          </a:prstGeom>
        </p:spPr>
      </p:pic>
      <p:sp>
        <p:nvSpPr>
          <p:cNvPr id="7" name="TextBox 6"/>
          <p:cNvSpPr txBox="1"/>
          <p:nvPr/>
        </p:nvSpPr>
        <p:spPr>
          <a:xfrm>
            <a:off x="10055772" y="6356350"/>
            <a:ext cx="1755228" cy="369332"/>
          </a:xfrm>
          <a:prstGeom prst="rect">
            <a:avLst/>
          </a:prstGeom>
          <a:noFill/>
        </p:spPr>
        <p:txBody>
          <a:bodyPr wrap="square" rtlCol="0">
            <a:spAutoFit/>
          </a:bodyPr>
          <a:lstStyle/>
          <a:p>
            <a:r>
              <a:rPr lang="en-US">
                <a:solidFill>
                  <a:srgbClr val="000308"/>
                </a:solidFill>
              </a:rPr>
              <a:t>FHEO-2020-01</a:t>
            </a:r>
          </a:p>
        </p:txBody>
      </p:sp>
    </p:spTree>
    <p:extLst>
      <p:ext uri="{BB962C8B-B14F-4D97-AF65-F5344CB8AC3E}">
        <p14:creationId xmlns:p14="http://schemas.microsoft.com/office/powerpoint/2010/main" val="28564999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852EA-1A2B-BD56-5984-F38EB302FC6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D41069-F182-A939-EF6C-3B316A55D66B}"/>
              </a:ext>
            </a:extLst>
          </p:cNvPr>
          <p:cNvSpPr>
            <a:spLocks noGrp="1"/>
          </p:cNvSpPr>
          <p:nvPr>
            <p:ph type="sldNum" sz="quarter" idx="11"/>
          </p:nvPr>
        </p:nvSpPr>
        <p:spPr/>
        <p:txBody>
          <a:bodyPr/>
          <a:lstStyle/>
          <a:p>
            <a:fld id="{383B7B7A-CDDA-7C44-B1B0-1F1E45567B3B}" type="slidenum">
              <a:rPr lang="en-US" smtClean="0"/>
              <a:pPr/>
              <a:t>77</a:t>
            </a:fld>
            <a:endParaRPr lang="en-US"/>
          </a:p>
        </p:txBody>
      </p:sp>
      <p:sp>
        <p:nvSpPr>
          <p:cNvPr id="4" name="Text Placeholder 3">
            <a:extLst>
              <a:ext uri="{FF2B5EF4-FFF2-40B4-BE49-F238E27FC236}">
                <a16:creationId xmlns:a16="http://schemas.microsoft.com/office/drawing/2014/main" id="{FE2855A7-AE8E-13E9-BBC7-6D03994C85EB}"/>
              </a:ext>
            </a:extLst>
          </p:cNvPr>
          <p:cNvSpPr>
            <a:spLocks noGrp="1"/>
          </p:cNvSpPr>
          <p:nvPr>
            <p:ph type="body" sz="quarter" idx="12"/>
          </p:nvPr>
        </p:nvSpPr>
        <p:spPr>
          <a:xfrm>
            <a:off x="514905" y="1455938"/>
            <a:ext cx="11434439" cy="4829451"/>
          </a:xfrm>
        </p:spPr>
        <p:txBody>
          <a:bodyPr>
            <a:normAutofit fontScale="92500" lnSpcReduction="20000"/>
          </a:bodyPr>
          <a:lstStyle/>
          <a:p>
            <a:pPr marL="0" indent="0" defTabSz="457200" eaLnBrk="0" fontAlgn="base" hangingPunct="0">
              <a:spcBef>
                <a:spcPct val="20000"/>
              </a:spcBef>
              <a:spcAft>
                <a:spcPct val="0"/>
              </a:spcAft>
              <a:buNone/>
              <a:defRPr/>
            </a:pPr>
            <a:r>
              <a:rPr lang="en-US" sz="3500" b="1" u="sng">
                <a:solidFill>
                  <a:prstClr val="black"/>
                </a:solidFill>
                <a:ea typeface="ＭＳ Ｐゴシック" charset="-128"/>
                <a:cs typeface="Arial"/>
              </a:rPr>
              <a:t>Unique Animals:</a:t>
            </a:r>
          </a:p>
          <a:p>
            <a:pPr defTabSz="457200" eaLnBrk="0" fontAlgn="base" hangingPunct="0">
              <a:spcBef>
                <a:spcPct val="20000"/>
              </a:spcBef>
              <a:spcAft>
                <a:spcPct val="0"/>
              </a:spcAft>
              <a:buClrTx/>
            </a:pPr>
            <a:r>
              <a:rPr lang="en-US" sz="3500">
                <a:cs typeface="Arial" panose="020B0604020202020204" pitchFamily="34" charset="0"/>
              </a:rPr>
              <a:t>If the individual is requesting to keep a unique type of animal that is not commonly kept in households as described above, </a:t>
            </a:r>
            <a:r>
              <a:rPr lang="en-US" sz="3500" b="1">
                <a:cs typeface="Arial" panose="020B0604020202020204" pitchFamily="34" charset="0"/>
              </a:rPr>
              <a:t>then the requestor has the substantial burden of demonstrating a disability-related therapeutic need for the specific animal or the specific type of animal. </a:t>
            </a:r>
          </a:p>
          <a:p>
            <a:pPr defTabSz="457200" eaLnBrk="0" fontAlgn="base" hangingPunct="0">
              <a:spcBef>
                <a:spcPct val="20000"/>
              </a:spcBef>
              <a:spcAft>
                <a:spcPct val="0"/>
              </a:spcAft>
              <a:buClrTx/>
            </a:pPr>
            <a:endParaRPr lang="en-US" sz="3500" b="1">
              <a:ea typeface="ＭＳ Ｐゴシック" charset="-128"/>
              <a:cs typeface="Arial" panose="020B0604020202020204" pitchFamily="34" charset="0"/>
            </a:endParaRPr>
          </a:p>
          <a:p>
            <a:pPr defTabSz="457200" eaLnBrk="0" fontAlgn="base" hangingPunct="0">
              <a:spcBef>
                <a:spcPct val="20000"/>
              </a:spcBef>
              <a:spcAft>
                <a:spcPct val="0"/>
              </a:spcAft>
              <a:buClrTx/>
            </a:pPr>
            <a:r>
              <a:rPr lang="en-US" sz="3500" b="1">
                <a:ea typeface="ＭＳ Ｐゴシック" charset="-128"/>
                <a:cs typeface="Arial"/>
              </a:rPr>
              <a:t>Please note this is not an exhaustive list and other animals not listed in the previous slides, might be allowable. </a:t>
            </a:r>
          </a:p>
          <a:p>
            <a:endParaRPr lang="en-US"/>
          </a:p>
        </p:txBody>
      </p:sp>
      <p:sp>
        <p:nvSpPr>
          <p:cNvPr id="6" name="TextBox 5"/>
          <p:cNvSpPr txBox="1"/>
          <p:nvPr/>
        </p:nvSpPr>
        <p:spPr>
          <a:xfrm>
            <a:off x="10055772" y="6356350"/>
            <a:ext cx="1755228" cy="369332"/>
          </a:xfrm>
          <a:prstGeom prst="rect">
            <a:avLst/>
          </a:prstGeom>
          <a:noFill/>
        </p:spPr>
        <p:txBody>
          <a:bodyPr wrap="square" rtlCol="0">
            <a:spAutoFit/>
          </a:bodyPr>
          <a:lstStyle/>
          <a:p>
            <a:r>
              <a:rPr lang="en-US">
                <a:solidFill>
                  <a:srgbClr val="000308"/>
                </a:solidFill>
              </a:rPr>
              <a:t>FHEO-2020-01</a:t>
            </a:r>
          </a:p>
        </p:txBody>
      </p:sp>
      <p:sp>
        <p:nvSpPr>
          <p:cNvPr id="7" name="Title 2">
            <a:extLst>
              <a:ext uri="{FF2B5EF4-FFF2-40B4-BE49-F238E27FC236}">
                <a16:creationId xmlns:a16="http://schemas.microsoft.com/office/drawing/2014/main" id="{732BC923-65B2-2ED0-9242-F3F2CC0F999D}"/>
              </a:ext>
            </a:extLst>
          </p:cNvPr>
          <p:cNvSpPr>
            <a:spLocks noGrp="1"/>
          </p:cNvSpPr>
          <p:nvPr>
            <p:ph type="title"/>
          </p:nvPr>
        </p:nvSpPr>
        <p:spPr>
          <a:xfrm>
            <a:off x="381000" y="626034"/>
            <a:ext cx="11430000" cy="982861"/>
          </a:xfrm>
        </p:spPr>
        <p:txBody>
          <a:bodyPr/>
          <a:lstStyle/>
          <a:p>
            <a:pPr algn="ctr"/>
            <a:r>
              <a:rPr lang="en-US" u="sng">
                <a:solidFill>
                  <a:schemeClr val="tx1"/>
                </a:solidFill>
              </a:rPr>
              <a:t>What animals are allowed?</a:t>
            </a:r>
          </a:p>
        </p:txBody>
      </p:sp>
    </p:spTree>
    <p:extLst>
      <p:ext uri="{BB962C8B-B14F-4D97-AF65-F5344CB8AC3E}">
        <p14:creationId xmlns:p14="http://schemas.microsoft.com/office/powerpoint/2010/main" val="32960004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C9BFF-B9CA-9168-D229-22858BA1239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D91A81-6396-9772-2421-07E2A229AFAF}"/>
              </a:ext>
            </a:extLst>
          </p:cNvPr>
          <p:cNvSpPr>
            <a:spLocks noGrp="1"/>
          </p:cNvSpPr>
          <p:nvPr>
            <p:ph type="sldNum" sz="quarter" idx="11"/>
          </p:nvPr>
        </p:nvSpPr>
        <p:spPr/>
        <p:txBody>
          <a:bodyPr/>
          <a:lstStyle/>
          <a:p>
            <a:fld id="{383B7B7A-CDDA-7C44-B1B0-1F1E45567B3B}" type="slidenum">
              <a:rPr lang="en-US" smtClean="0"/>
              <a:pPr/>
              <a:t>78</a:t>
            </a:fld>
            <a:endParaRPr lang="en-US"/>
          </a:p>
        </p:txBody>
      </p:sp>
      <p:sp>
        <p:nvSpPr>
          <p:cNvPr id="3" name="Title 2">
            <a:extLst>
              <a:ext uri="{FF2B5EF4-FFF2-40B4-BE49-F238E27FC236}">
                <a16:creationId xmlns:a16="http://schemas.microsoft.com/office/drawing/2014/main" id="{B24BD010-02EF-9F28-3A93-42DF793CEF21}"/>
              </a:ext>
            </a:extLst>
          </p:cNvPr>
          <p:cNvSpPr>
            <a:spLocks noGrp="1"/>
          </p:cNvSpPr>
          <p:nvPr>
            <p:ph type="title"/>
          </p:nvPr>
        </p:nvSpPr>
        <p:spPr>
          <a:xfrm>
            <a:off x="381000" y="594805"/>
            <a:ext cx="11430000" cy="753479"/>
          </a:xfrm>
        </p:spPr>
        <p:txBody>
          <a:bodyPr/>
          <a:lstStyle/>
          <a:p>
            <a:pPr algn="ctr"/>
            <a:r>
              <a:rPr lang="en-US" u="sng">
                <a:solidFill>
                  <a:schemeClr val="tx1"/>
                </a:solidFill>
              </a:rPr>
              <a:t>Additional Items</a:t>
            </a:r>
          </a:p>
        </p:txBody>
      </p:sp>
      <p:sp>
        <p:nvSpPr>
          <p:cNvPr id="4" name="Text Placeholder 3">
            <a:extLst>
              <a:ext uri="{FF2B5EF4-FFF2-40B4-BE49-F238E27FC236}">
                <a16:creationId xmlns:a16="http://schemas.microsoft.com/office/drawing/2014/main" id="{EA7E7669-4DDA-6474-1986-226C1F4A83DA}"/>
              </a:ext>
            </a:extLst>
          </p:cNvPr>
          <p:cNvSpPr>
            <a:spLocks noGrp="1"/>
          </p:cNvSpPr>
          <p:nvPr>
            <p:ph type="body" sz="quarter" idx="12"/>
          </p:nvPr>
        </p:nvSpPr>
        <p:spPr>
          <a:xfrm>
            <a:off x="381001" y="1348284"/>
            <a:ext cx="11430000" cy="4347667"/>
          </a:xfrm>
        </p:spPr>
        <p:txBody>
          <a:bodyPr>
            <a:normAutofit lnSpcReduction="10000"/>
          </a:bodyPr>
          <a:lstStyle/>
          <a:p>
            <a:pPr marL="457200" indent="-457200" defTabSz="457200" eaLnBrk="0" fontAlgn="base" hangingPunct="0">
              <a:spcBef>
                <a:spcPct val="20000"/>
              </a:spcBef>
              <a:spcAft>
                <a:spcPct val="0"/>
              </a:spcAft>
              <a:buClrTx/>
            </a:pPr>
            <a:r>
              <a:rPr lang="en-US" sz="3200">
                <a:solidFill>
                  <a:srgbClr val="000000"/>
                </a:solidFill>
                <a:cs typeface="Arial" panose="020B0604020202020204" pitchFamily="34" charset="0"/>
              </a:rPr>
              <a:t>A housing provider </a:t>
            </a:r>
            <a:r>
              <a:rPr lang="en-US" sz="3200" u="sng">
                <a:solidFill>
                  <a:srgbClr val="000000"/>
                </a:solidFill>
                <a:cs typeface="Arial" panose="020B0604020202020204" pitchFamily="34" charset="0"/>
              </a:rPr>
              <a:t>may not </a:t>
            </a:r>
            <a:r>
              <a:rPr lang="en-US" sz="3200">
                <a:solidFill>
                  <a:srgbClr val="000000"/>
                </a:solidFill>
                <a:cs typeface="Arial" panose="020B0604020202020204" pitchFamily="34" charset="0"/>
              </a:rPr>
              <a:t>charge a deposit, fee, or surcharge for an assistance animal. </a:t>
            </a:r>
          </a:p>
          <a:p>
            <a:pPr marL="457200" indent="-457200" defTabSz="457200" eaLnBrk="0" fontAlgn="base" hangingPunct="0">
              <a:spcBef>
                <a:spcPct val="20000"/>
              </a:spcBef>
              <a:spcAft>
                <a:spcPct val="0"/>
              </a:spcAft>
              <a:buClrTx/>
            </a:pPr>
            <a:endParaRPr lang="en-US" sz="3200">
              <a:solidFill>
                <a:srgbClr val="000000"/>
              </a:solidFill>
              <a:cs typeface="Arial" panose="020B0604020202020204" pitchFamily="34" charset="0"/>
            </a:endParaRPr>
          </a:p>
          <a:p>
            <a:pPr marL="457200" indent="-457200" defTabSz="457200" eaLnBrk="0" fontAlgn="base" hangingPunct="0">
              <a:spcBef>
                <a:spcPct val="20000"/>
              </a:spcBef>
              <a:spcAft>
                <a:spcPct val="0"/>
              </a:spcAft>
              <a:buClrTx/>
            </a:pPr>
            <a:r>
              <a:rPr lang="en-US" sz="3200">
                <a:solidFill>
                  <a:srgbClr val="000000"/>
                </a:solidFill>
                <a:cs typeface="Arial" panose="020B0604020202020204" pitchFamily="34" charset="0"/>
              </a:rPr>
              <a:t>A housing provider, however, may charge a tenant for damage an assistance animal causes if it is the provider’s usual practice to charge for damage caused by tenants (or deduct it from the standard security deposits imposed on all tenants).</a:t>
            </a:r>
          </a:p>
          <a:p>
            <a:endParaRPr lang="en-US"/>
          </a:p>
        </p:txBody>
      </p:sp>
      <p:sp>
        <p:nvSpPr>
          <p:cNvPr id="5" name="TextBox 4"/>
          <p:cNvSpPr txBox="1"/>
          <p:nvPr/>
        </p:nvSpPr>
        <p:spPr>
          <a:xfrm>
            <a:off x="10055772" y="6356350"/>
            <a:ext cx="1755228" cy="369332"/>
          </a:xfrm>
          <a:prstGeom prst="rect">
            <a:avLst/>
          </a:prstGeom>
          <a:noFill/>
        </p:spPr>
        <p:txBody>
          <a:bodyPr wrap="square" rtlCol="0">
            <a:spAutoFit/>
          </a:bodyPr>
          <a:lstStyle/>
          <a:p>
            <a:r>
              <a:rPr lang="en-US">
                <a:solidFill>
                  <a:srgbClr val="000308"/>
                </a:solidFill>
              </a:rPr>
              <a:t>FHEO-2020-01</a:t>
            </a:r>
          </a:p>
        </p:txBody>
      </p:sp>
    </p:spTree>
    <p:extLst>
      <p:ext uri="{BB962C8B-B14F-4D97-AF65-F5344CB8AC3E}">
        <p14:creationId xmlns:p14="http://schemas.microsoft.com/office/powerpoint/2010/main" val="8785007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C9BFF-B9CA-9168-D229-22858BA1239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D91A81-6396-9772-2421-07E2A229AFAF}"/>
              </a:ext>
            </a:extLst>
          </p:cNvPr>
          <p:cNvSpPr>
            <a:spLocks noGrp="1"/>
          </p:cNvSpPr>
          <p:nvPr>
            <p:ph type="sldNum" sz="quarter" idx="11"/>
          </p:nvPr>
        </p:nvSpPr>
        <p:spPr/>
        <p:txBody>
          <a:bodyPr/>
          <a:lstStyle/>
          <a:p>
            <a:fld id="{383B7B7A-CDDA-7C44-B1B0-1F1E45567B3B}" type="slidenum">
              <a:rPr lang="en-US" smtClean="0"/>
              <a:pPr/>
              <a:t>79</a:t>
            </a:fld>
            <a:endParaRPr lang="en-US"/>
          </a:p>
        </p:txBody>
      </p:sp>
      <p:sp>
        <p:nvSpPr>
          <p:cNvPr id="3" name="Title 2">
            <a:extLst>
              <a:ext uri="{FF2B5EF4-FFF2-40B4-BE49-F238E27FC236}">
                <a16:creationId xmlns:a16="http://schemas.microsoft.com/office/drawing/2014/main" id="{B24BD010-02EF-9F28-3A93-42DF793CEF21}"/>
              </a:ext>
            </a:extLst>
          </p:cNvPr>
          <p:cNvSpPr>
            <a:spLocks noGrp="1"/>
          </p:cNvSpPr>
          <p:nvPr>
            <p:ph type="title"/>
          </p:nvPr>
        </p:nvSpPr>
        <p:spPr>
          <a:xfrm>
            <a:off x="381000" y="594805"/>
            <a:ext cx="11430000" cy="753479"/>
          </a:xfrm>
        </p:spPr>
        <p:txBody>
          <a:bodyPr/>
          <a:lstStyle/>
          <a:p>
            <a:pPr algn="ctr"/>
            <a:r>
              <a:rPr lang="en-US" u="sng">
                <a:solidFill>
                  <a:schemeClr val="tx1"/>
                </a:solidFill>
              </a:rPr>
              <a:t>Additional Items</a:t>
            </a:r>
          </a:p>
        </p:txBody>
      </p:sp>
      <p:sp>
        <p:nvSpPr>
          <p:cNvPr id="4" name="Text Placeholder 3">
            <a:extLst>
              <a:ext uri="{FF2B5EF4-FFF2-40B4-BE49-F238E27FC236}">
                <a16:creationId xmlns:a16="http://schemas.microsoft.com/office/drawing/2014/main" id="{EA7E7669-4DDA-6474-1986-226C1F4A83DA}"/>
              </a:ext>
            </a:extLst>
          </p:cNvPr>
          <p:cNvSpPr>
            <a:spLocks noGrp="1"/>
          </p:cNvSpPr>
          <p:nvPr>
            <p:ph type="body" sz="quarter" idx="12"/>
          </p:nvPr>
        </p:nvSpPr>
        <p:spPr>
          <a:xfrm>
            <a:off x="381001" y="1348284"/>
            <a:ext cx="11430000" cy="4347667"/>
          </a:xfrm>
        </p:spPr>
        <p:txBody>
          <a:bodyPr>
            <a:noAutofit/>
          </a:bodyPr>
          <a:lstStyle/>
          <a:p>
            <a:pPr marL="457200" indent="-457200" defTabSz="457200" eaLnBrk="0" fontAlgn="base" hangingPunct="0">
              <a:spcBef>
                <a:spcPct val="20000"/>
              </a:spcBef>
              <a:spcAft>
                <a:spcPct val="0"/>
              </a:spcAft>
              <a:buClrTx/>
            </a:pPr>
            <a:r>
              <a:rPr lang="en-US" sz="3200">
                <a:solidFill>
                  <a:srgbClr val="000000"/>
                </a:solidFill>
                <a:cs typeface="Arial" panose="020B0604020202020204" pitchFamily="34" charset="0"/>
              </a:rPr>
              <a:t>Pet rules do not apply to service animals and support animals. </a:t>
            </a:r>
          </a:p>
          <a:p>
            <a:pPr defTabSz="457200" eaLnBrk="0" fontAlgn="base" hangingPunct="0">
              <a:spcBef>
                <a:spcPct val="20000"/>
              </a:spcBef>
              <a:spcAft>
                <a:spcPct val="0"/>
              </a:spcAft>
              <a:buClrTx/>
            </a:pPr>
            <a:endParaRPr lang="en-US" sz="3200">
              <a:solidFill>
                <a:srgbClr val="000000"/>
              </a:solidFill>
              <a:cs typeface="Arial" panose="020B0604020202020204" pitchFamily="34" charset="0"/>
            </a:endParaRPr>
          </a:p>
          <a:p>
            <a:pPr marL="457200" indent="-457200" defTabSz="457200" eaLnBrk="0" fontAlgn="base" hangingPunct="0">
              <a:spcBef>
                <a:spcPct val="20000"/>
              </a:spcBef>
              <a:spcAft>
                <a:spcPct val="0"/>
              </a:spcAft>
              <a:buClrTx/>
            </a:pPr>
            <a:r>
              <a:rPr lang="en-US" sz="3200">
                <a:solidFill>
                  <a:srgbClr val="000000"/>
                </a:solidFill>
                <a:cs typeface="Arial" panose="020B0604020202020204" pitchFamily="34" charset="0"/>
              </a:rPr>
              <a:t>Housing providers may not limit the breed or size of a dog used as a service animal or support animal just because of the size or breed </a:t>
            </a:r>
            <a:r>
              <a:rPr lang="en-US" sz="3200" i="1">
                <a:solidFill>
                  <a:srgbClr val="000000"/>
                </a:solidFill>
                <a:cs typeface="Arial" panose="020B0604020202020204" pitchFamily="34" charset="0"/>
              </a:rPr>
              <a:t>but can, as noted, limit based on specific issues with the animal’s conduct because it poses a direct threat or a fundamental alteration.</a:t>
            </a:r>
            <a:endParaRPr lang="en-US" sz="3200" i="1">
              <a:solidFill>
                <a:srgbClr val="000000"/>
              </a:solidFill>
              <a:ea typeface="ＭＳ Ｐゴシック" charset="-128"/>
              <a:cs typeface="Arial" panose="020B0604020202020204" pitchFamily="34" charset="0"/>
            </a:endParaRPr>
          </a:p>
        </p:txBody>
      </p:sp>
      <p:sp>
        <p:nvSpPr>
          <p:cNvPr id="5" name="TextBox 4"/>
          <p:cNvSpPr txBox="1"/>
          <p:nvPr/>
        </p:nvSpPr>
        <p:spPr>
          <a:xfrm>
            <a:off x="10055772" y="6356350"/>
            <a:ext cx="1755228" cy="369332"/>
          </a:xfrm>
          <a:prstGeom prst="rect">
            <a:avLst/>
          </a:prstGeom>
          <a:noFill/>
        </p:spPr>
        <p:txBody>
          <a:bodyPr wrap="square" rtlCol="0">
            <a:spAutoFit/>
          </a:bodyPr>
          <a:lstStyle/>
          <a:p>
            <a:r>
              <a:rPr lang="en-US">
                <a:solidFill>
                  <a:srgbClr val="000308"/>
                </a:solidFill>
              </a:rPr>
              <a:t>FHEO-2020-01</a:t>
            </a:r>
          </a:p>
        </p:txBody>
      </p:sp>
    </p:spTree>
    <p:extLst>
      <p:ext uri="{BB962C8B-B14F-4D97-AF65-F5344CB8AC3E}">
        <p14:creationId xmlns:p14="http://schemas.microsoft.com/office/powerpoint/2010/main" val="2983063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8E2D8-AD8B-C232-C916-E1863008CBC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A89EFD-4015-BE19-423D-6E0E883003F7}"/>
              </a:ext>
            </a:extLst>
          </p:cNvPr>
          <p:cNvSpPr>
            <a:spLocks noGrp="1"/>
          </p:cNvSpPr>
          <p:nvPr>
            <p:ph type="sldNum" sz="quarter" idx="11"/>
          </p:nvPr>
        </p:nvSpPr>
        <p:spPr/>
        <p:txBody>
          <a:bodyPr/>
          <a:lstStyle/>
          <a:p>
            <a:fld id="{383B7B7A-CDDA-7C44-B1B0-1F1E45567B3B}" type="slidenum">
              <a:rPr lang="en-US" smtClean="0"/>
              <a:pPr/>
              <a:t>8</a:t>
            </a:fld>
            <a:endParaRPr lang="en-US"/>
          </a:p>
        </p:txBody>
      </p:sp>
      <p:sp>
        <p:nvSpPr>
          <p:cNvPr id="3" name="Title 2">
            <a:extLst>
              <a:ext uri="{FF2B5EF4-FFF2-40B4-BE49-F238E27FC236}">
                <a16:creationId xmlns:a16="http://schemas.microsoft.com/office/drawing/2014/main" id="{F2B74B9C-CB13-E529-0031-3DA1AAC0B640}"/>
              </a:ext>
            </a:extLst>
          </p:cNvPr>
          <p:cNvSpPr>
            <a:spLocks noGrp="1"/>
          </p:cNvSpPr>
          <p:nvPr>
            <p:ph type="title"/>
          </p:nvPr>
        </p:nvSpPr>
        <p:spPr/>
        <p:txBody>
          <a:bodyPr>
            <a:normAutofit fontScale="90000"/>
          </a:bodyPr>
          <a:lstStyle/>
          <a:p>
            <a:pPr algn="ctr"/>
            <a:r>
              <a:rPr lang="en-US" sz="4000" u="sng">
                <a:solidFill>
                  <a:srgbClr val="000000"/>
                </a:solidFill>
                <a:latin typeface="+mj-lt"/>
                <a:cs typeface="Arial" panose="020B0604020202020204" pitchFamily="34" charset="0"/>
              </a:rPr>
              <a:t>1863-Emancipation Proclamation</a:t>
            </a:r>
            <a:br>
              <a:rPr lang="en-US" u="sng">
                <a:solidFill>
                  <a:srgbClr val="000000"/>
                </a:solidFill>
                <a:latin typeface="+mj-lt"/>
                <a:cs typeface="Arial" panose="020B0604020202020204" pitchFamily="34" charset="0"/>
              </a:rPr>
            </a:br>
            <a:r>
              <a:rPr lang="en-US">
                <a:solidFill>
                  <a:srgbClr val="000000"/>
                </a:solidFill>
                <a:latin typeface="+mj-lt"/>
                <a:cs typeface="Arial" panose="020B0604020202020204" pitchFamily="34" charset="0"/>
              </a:rPr>
              <a:t>Presidential proclamation that freed the slaves. </a:t>
            </a:r>
            <a:br>
              <a:rPr lang="en-US">
                <a:solidFill>
                  <a:srgbClr val="000000"/>
                </a:solidFill>
                <a:latin typeface="+mj-lt"/>
                <a:cs typeface="Arial" panose="020B0604020202020204" pitchFamily="34" charset="0"/>
              </a:rPr>
            </a:br>
            <a:endParaRPr lang="en-US"/>
          </a:p>
        </p:txBody>
      </p:sp>
      <p:pic>
        <p:nvPicPr>
          <p:cNvPr id="5" name="Picture 4">
            <a:extLst>
              <a:ext uri="{FF2B5EF4-FFF2-40B4-BE49-F238E27FC236}">
                <a16:creationId xmlns:a16="http://schemas.microsoft.com/office/drawing/2014/main" id="{7F0D644A-DD5E-20B2-2614-8B0267B23094}"/>
              </a:ext>
            </a:extLst>
          </p:cNvPr>
          <p:cNvPicPr>
            <a:picLocks noChangeAspect="1"/>
          </p:cNvPicPr>
          <p:nvPr/>
        </p:nvPicPr>
        <p:blipFill>
          <a:blip r:embed="rId2"/>
          <a:stretch>
            <a:fillRect/>
          </a:stretch>
        </p:blipFill>
        <p:spPr>
          <a:xfrm>
            <a:off x="4241141" y="2004028"/>
            <a:ext cx="3709718" cy="4437424"/>
          </a:xfrm>
          <a:prstGeom prst="rect">
            <a:avLst/>
          </a:prstGeom>
        </p:spPr>
      </p:pic>
    </p:spTree>
    <p:extLst>
      <p:ext uri="{BB962C8B-B14F-4D97-AF65-F5344CB8AC3E}">
        <p14:creationId xmlns:p14="http://schemas.microsoft.com/office/powerpoint/2010/main" val="5252102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ED6FA-4A76-73A7-04D1-0C9A9614839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DF35C8-5737-F5B0-7BDD-BA2988DC4431}"/>
              </a:ext>
            </a:extLst>
          </p:cNvPr>
          <p:cNvSpPr>
            <a:spLocks noGrp="1"/>
          </p:cNvSpPr>
          <p:nvPr>
            <p:ph type="sldNum" sz="quarter" idx="11"/>
          </p:nvPr>
        </p:nvSpPr>
        <p:spPr/>
        <p:txBody>
          <a:bodyPr/>
          <a:lstStyle/>
          <a:p>
            <a:fld id="{383B7B7A-CDDA-7C44-B1B0-1F1E45567B3B}" type="slidenum">
              <a:rPr lang="en-US" smtClean="0"/>
              <a:pPr/>
              <a:t>80</a:t>
            </a:fld>
            <a:endParaRPr lang="en-US"/>
          </a:p>
        </p:txBody>
      </p:sp>
      <p:pic>
        <p:nvPicPr>
          <p:cNvPr id="5" name="Picture 4"/>
          <p:cNvPicPr>
            <a:picLocks noChangeAspect="1"/>
          </p:cNvPicPr>
          <p:nvPr/>
        </p:nvPicPr>
        <p:blipFill>
          <a:blip r:embed="rId2"/>
          <a:stretch>
            <a:fillRect/>
          </a:stretch>
        </p:blipFill>
        <p:spPr>
          <a:xfrm>
            <a:off x="853170" y="658150"/>
            <a:ext cx="10503414" cy="5880762"/>
          </a:xfrm>
          <a:prstGeom prst="rect">
            <a:avLst/>
          </a:prstGeom>
        </p:spPr>
      </p:pic>
    </p:spTree>
    <p:extLst>
      <p:ext uri="{BB962C8B-B14F-4D97-AF65-F5344CB8AC3E}">
        <p14:creationId xmlns:p14="http://schemas.microsoft.com/office/powerpoint/2010/main" val="22030740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21D40-26F8-39E4-D7DF-BD0613235A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22B6C5-271B-C0C4-81DF-1873831DC9CA}"/>
              </a:ext>
            </a:extLst>
          </p:cNvPr>
          <p:cNvSpPr>
            <a:spLocks noGrp="1"/>
          </p:cNvSpPr>
          <p:nvPr>
            <p:ph type="sldNum" sz="quarter" idx="11"/>
          </p:nvPr>
        </p:nvSpPr>
        <p:spPr/>
        <p:txBody>
          <a:bodyPr/>
          <a:lstStyle/>
          <a:p>
            <a:fld id="{383B7B7A-CDDA-7C44-B1B0-1F1E45567B3B}" type="slidenum">
              <a:rPr lang="en-US" smtClean="0"/>
              <a:pPr/>
              <a:t>81</a:t>
            </a:fld>
            <a:endParaRPr lang="en-US"/>
          </a:p>
        </p:txBody>
      </p:sp>
      <p:sp>
        <p:nvSpPr>
          <p:cNvPr id="3" name="Title 2">
            <a:extLst>
              <a:ext uri="{FF2B5EF4-FFF2-40B4-BE49-F238E27FC236}">
                <a16:creationId xmlns:a16="http://schemas.microsoft.com/office/drawing/2014/main" id="{D2B39256-A48D-9A64-44D1-4E7F612A1080}"/>
              </a:ext>
            </a:extLst>
          </p:cNvPr>
          <p:cNvSpPr>
            <a:spLocks noGrp="1"/>
          </p:cNvSpPr>
          <p:nvPr>
            <p:ph type="title"/>
          </p:nvPr>
        </p:nvSpPr>
        <p:spPr>
          <a:xfrm>
            <a:off x="381000" y="577049"/>
            <a:ext cx="11430000" cy="771235"/>
          </a:xfrm>
        </p:spPr>
        <p:txBody>
          <a:bodyPr/>
          <a:lstStyle/>
          <a:p>
            <a:pPr algn="ctr"/>
            <a:r>
              <a:rPr lang="en-US" u="sng">
                <a:solidFill>
                  <a:schemeClr val="tx1"/>
                </a:solidFill>
              </a:rPr>
              <a:t>Senior exemption</a:t>
            </a:r>
          </a:p>
        </p:txBody>
      </p:sp>
      <p:sp>
        <p:nvSpPr>
          <p:cNvPr id="4" name="Text Placeholder 3">
            <a:extLst>
              <a:ext uri="{FF2B5EF4-FFF2-40B4-BE49-F238E27FC236}">
                <a16:creationId xmlns:a16="http://schemas.microsoft.com/office/drawing/2014/main" id="{72C31040-2C3F-3B19-1AA3-96B51314800D}"/>
              </a:ext>
            </a:extLst>
          </p:cNvPr>
          <p:cNvSpPr>
            <a:spLocks noGrp="1"/>
          </p:cNvSpPr>
          <p:nvPr>
            <p:ph type="body" sz="quarter" idx="12"/>
          </p:nvPr>
        </p:nvSpPr>
        <p:spPr>
          <a:xfrm>
            <a:off x="266329" y="1269507"/>
            <a:ext cx="11656381" cy="5246703"/>
          </a:xfrm>
        </p:spPr>
        <p:txBody>
          <a:bodyPr>
            <a:normAutofit fontScale="92500" lnSpcReduction="10000"/>
          </a:bodyPr>
          <a:lstStyle/>
          <a:p>
            <a:pPr marL="514350" indent="-514350">
              <a:buClrTx/>
              <a:buFont typeface="+mj-lt"/>
              <a:buAutoNum type="arabicPeriod"/>
              <a:defRPr/>
            </a:pPr>
            <a:r>
              <a:rPr lang="en-US" sz="3200">
                <a:cs typeface="Arial" panose="020B0604020202020204" pitchFamily="34" charset="0"/>
              </a:rPr>
              <a:t>The HUD Secretary has determined that it is specifically designed for and occupied by elderly persons under a Federal, State or local government program or</a:t>
            </a:r>
          </a:p>
          <a:p>
            <a:pPr marL="514350" indent="-514350">
              <a:buClrTx/>
              <a:buFont typeface="+mj-lt"/>
              <a:buAutoNum type="arabicPeriod"/>
              <a:defRPr/>
            </a:pPr>
            <a:endParaRPr lang="en-US" sz="3200">
              <a:cs typeface="Arial" panose="020B0604020202020204" pitchFamily="34" charset="0"/>
            </a:endParaRPr>
          </a:p>
          <a:p>
            <a:pPr marL="514350" indent="-514350">
              <a:buClrTx/>
              <a:buFont typeface="+mj-lt"/>
              <a:buAutoNum type="arabicPeriod"/>
              <a:defRPr/>
            </a:pPr>
            <a:r>
              <a:rPr lang="en-US" sz="3200">
                <a:cs typeface="Arial" panose="020B0604020202020204" pitchFamily="34" charset="0"/>
              </a:rPr>
              <a:t>It is occupied solely by persons who are 62 or older or</a:t>
            </a:r>
          </a:p>
          <a:p>
            <a:pPr marL="514350" indent="-514350">
              <a:buClrTx/>
              <a:buFont typeface="+mj-lt"/>
              <a:buAutoNum type="arabicPeriod"/>
              <a:defRPr/>
            </a:pPr>
            <a:endParaRPr lang="en-US" sz="3200">
              <a:cs typeface="Arial" panose="020B0604020202020204" pitchFamily="34" charset="0"/>
            </a:endParaRPr>
          </a:p>
          <a:p>
            <a:pPr marL="514350" indent="-514350">
              <a:buClrTx/>
              <a:buFont typeface="+mj-lt"/>
              <a:buAutoNum type="arabicPeriod"/>
              <a:defRPr/>
            </a:pPr>
            <a:r>
              <a:rPr lang="en-US" sz="3200">
                <a:cs typeface="Arial" panose="020B0604020202020204" pitchFamily="34" charset="0"/>
              </a:rPr>
              <a:t>It houses at least one person who is 55 or older in at least </a:t>
            </a:r>
            <a:r>
              <a:rPr lang="en-US" sz="3200" u="sng">
                <a:cs typeface="Arial" panose="020B0604020202020204" pitchFamily="34" charset="0"/>
              </a:rPr>
              <a:t>80 percent </a:t>
            </a:r>
            <a:r>
              <a:rPr lang="en-US" sz="3200">
                <a:cs typeface="Arial" panose="020B0604020202020204" pitchFamily="34" charset="0"/>
              </a:rPr>
              <a:t>of the occupied units, and adheres to a policy that demonstrates an intent to house persons who are 55 or older.</a:t>
            </a:r>
          </a:p>
          <a:p>
            <a:endParaRPr lang="en-US"/>
          </a:p>
        </p:txBody>
      </p:sp>
    </p:spTree>
    <p:extLst>
      <p:ext uri="{BB962C8B-B14F-4D97-AF65-F5344CB8AC3E}">
        <p14:creationId xmlns:p14="http://schemas.microsoft.com/office/powerpoint/2010/main" val="16145460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41077" y="589340"/>
            <a:ext cx="11109846" cy="5695989"/>
          </a:xfrm>
          <a:prstGeom prst="rect">
            <a:avLst/>
          </a:prstGeom>
        </p:spPr>
      </p:pic>
      <p:sp>
        <p:nvSpPr>
          <p:cNvPr id="7" name="Title 2">
            <a:extLst>
              <a:ext uri="{FF2B5EF4-FFF2-40B4-BE49-F238E27FC236}">
                <a16:creationId xmlns:a16="http://schemas.microsoft.com/office/drawing/2014/main" id="{F736926F-764E-7689-00E8-5C85EBEAA888}"/>
              </a:ext>
            </a:extLst>
          </p:cNvPr>
          <p:cNvSpPr>
            <a:spLocks noGrp="1"/>
          </p:cNvSpPr>
          <p:nvPr>
            <p:ph type="title"/>
          </p:nvPr>
        </p:nvSpPr>
        <p:spPr>
          <a:xfrm>
            <a:off x="1765917" y="4496697"/>
            <a:ext cx="3924670" cy="982861"/>
          </a:xfrm>
        </p:spPr>
        <p:txBody>
          <a:bodyPr>
            <a:normAutofit/>
          </a:bodyPr>
          <a:lstStyle/>
          <a:p>
            <a:pPr algn="ctr"/>
            <a:r>
              <a:rPr lang="en-US" u="sng">
                <a:solidFill>
                  <a:schemeClr val="bg1"/>
                </a:solidFill>
                <a:cs typeface="Arial" panose="020B0604020202020204" pitchFamily="34" charset="0"/>
              </a:rPr>
              <a:t>Case Studies</a:t>
            </a:r>
            <a:endParaRPr lang="en-US">
              <a:solidFill>
                <a:schemeClr val="bg1"/>
              </a:solidFill>
            </a:endParaRPr>
          </a:p>
        </p:txBody>
      </p:sp>
    </p:spTree>
    <p:extLst>
      <p:ext uri="{BB962C8B-B14F-4D97-AF65-F5344CB8AC3E}">
        <p14:creationId xmlns:p14="http://schemas.microsoft.com/office/powerpoint/2010/main" val="35611157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BDCE1-3968-2C03-AB41-C3848EDDEF7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1949BF-2A7A-F07E-BE57-62F11FDA1540}"/>
              </a:ext>
            </a:extLst>
          </p:cNvPr>
          <p:cNvSpPr>
            <a:spLocks noGrp="1"/>
          </p:cNvSpPr>
          <p:nvPr>
            <p:ph type="sldNum" sz="quarter" idx="11"/>
          </p:nvPr>
        </p:nvSpPr>
        <p:spPr/>
        <p:txBody>
          <a:bodyPr/>
          <a:lstStyle/>
          <a:p>
            <a:fld id="{383B7B7A-CDDA-7C44-B1B0-1F1E45567B3B}" type="slidenum">
              <a:rPr lang="en-US" smtClean="0"/>
              <a:pPr/>
              <a:t>83</a:t>
            </a:fld>
            <a:endParaRPr lang="en-US"/>
          </a:p>
        </p:txBody>
      </p:sp>
      <p:sp>
        <p:nvSpPr>
          <p:cNvPr id="3" name="Title 2">
            <a:extLst>
              <a:ext uri="{FF2B5EF4-FFF2-40B4-BE49-F238E27FC236}">
                <a16:creationId xmlns:a16="http://schemas.microsoft.com/office/drawing/2014/main" id="{006ED0E5-F7E3-5972-2F5E-9C4DABE52984}"/>
              </a:ext>
            </a:extLst>
          </p:cNvPr>
          <p:cNvSpPr>
            <a:spLocks noGrp="1"/>
          </p:cNvSpPr>
          <p:nvPr>
            <p:ph type="title"/>
          </p:nvPr>
        </p:nvSpPr>
        <p:spPr/>
        <p:txBody>
          <a:bodyPr/>
          <a:lstStyle/>
          <a:p>
            <a:pPr algn="ctr"/>
            <a:r>
              <a:rPr lang="en-US" u="sng">
                <a:solidFill>
                  <a:srgbClr val="000000"/>
                </a:solidFill>
                <a:cs typeface="Arial" panose="020B0604020202020204" pitchFamily="34" charset="0"/>
              </a:rPr>
              <a:t>Kennedy v. Zanesville (2008) (Ohio) $10.8 Million</a:t>
            </a:r>
            <a:endParaRPr lang="en-US"/>
          </a:p>
        </p:txBody>
      </p:sp>
      <p:pic>
        <p:nvPicPr>
          <p:cNvPr id="5" name="Picture 4"/>
          <p:cNvPicPr>
            <a:picLocks noChangeAspect="1"/>
          </p:cNvPicPr>
          <p:nvPr/>
        </p:nvPicPr>
        <p:blipFill>
          <a:blip r:embed="rId2"/>
          <a:stretch>
            <a:fillRect/>
          </a:stretch>
        </p:blipFill>
        <p:spPr>
          <a:xfrm>
            <a:off x="1599899" y="1629553"/>
            <a:ext cx="8992202" cy="4178985"/>
          </a:xfrm>
          <a:prstGeom prst="rect">
            <a:avLst/>
          </a:prstGeom>
        </p:spPr>
      </p:pic>
    </p:spTree>
    <p:extLst>
      <p:ext uri="{BB962C8B-B14F-4D97-AF65-F5344CB8AC3E}">
        <p14:creationId xmlns:p14="http://schemas.microsoft.com/office/powerpoint/2010/main" val="23002252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64602-8208-AEE6-1BDA-4E739048DC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F0510D-8871-87F2-434C-ADE1855639A3}"/>
              </a:ext>
            </a:extLst>
          </p:cNvPr>
          <p:cNvSpPr>
            <a:spLocks noGrp="1"/>
          </p:cNvSpPr>
          <p:nvPr>
            <p:ph type="sldNum" sz="quarter" idx="11"/>
          </p:nvPr>
        </p:nvSpPr>
        <p:spPr/>
        <p:txBody>
          <a:bodyPr/>
          <a:lstStyle/>
          <a:p>
            <a:fld id="{383B7B7A-CDDA-7C44-B1B0-1F1E45567B3B}" type="slidenum">
              <a:rPr lang="en-US" smtClean="0"/>
              <a:pPr/>
              <a:t>84</a:t>
            </a:fld>
            <a:endParaRPr lang="en-US"/>
          </a:p>
        </p:txBody>
      </p:sp>
      <p:sp>
        <p:nvSpPr>
          <p:cNvPr id="4" name="Text Placeholder 3">
            <a:extLst>
              <a:ext uri="{FF2B5EF4-FFF2-40B4-BE49-F238E27FC236}">
                <a16:creationId xmlns:a16="http://schemas.microsoft.com/office/drawing/2014/main" id="{F045A26A-DE66-9362-8C75-5ED4EA2FA6DB}"/>
              </a:ext>
            </a:extLst>
          </p:cNvPr>
          <p:cNvSpPr>
            <a:spLocks noGrp="1"/>
          </p:cNvSpPr>
          <p:nvPr>
            <p:ph type="body" sz="quarter" idx="12"/>
          </p:nvPr>
        </p:nvSpPr>
        <p:spPr>
          <a:xfrm>
            <a:off x="275207" y="2024109"/>
            <a:ext cx="5486401" cy="3559944"/>
          </a:xfrm>
        </p:spPr>
        <p:txBody>
          <a:bodyPr>
            <a:normAutofit/>
          </a:bodyPr>
          <a:lstStyle/>
          <a:p>
            <a:pPr marL="0" indent="0">
              <a:buNone/>
            </a:pPr>
            <a:r>
              <a:rPr lang="en-US" sz="3200" b="1"/>
              <a:t>Use of words, phrases, symbols, and visual aids can’t convey overt or implicit discrimination.</a:t>
            </a:r>
          </a:p>
        </p:txBody>
      </p:sp>
      <p:pic>
        <p:nvPicPr>
          <p:cNvPr id="5" name="Picture 4" descr="A picture containing diagram&#10;&#10;Description automatically generated">
            <a:extLst>
              <a:ext uri="{FF2B5EF4-FFF2-40B4-BE49-F238E27FC236}">
                <a16:creationId xmlns:a16="http://schemas.microsoft.com/office/drawing/2014/main" id="{13BD3D02-0EEF-C904-493E-DDE42DD1274E}"/>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7464" r="25583" b="-1"/>
          <a:stretch/>
        </p:blipFill>
        <p:spPr>
          <a:xfrm>
            <a:off x="5761608" y="448556"/>
            <a:ext cx="6320901" cy="630180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929306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CAA24-BD49-789C-FA77-0DBC0E3DC5D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1525EA-4215-E7F8-B745-F7EEEA439D80}"/>
              </a:ext>
            </a:extLst>
          </p:cNvPr>
          <p:cNvSpPr>
            <a:spLocks noGrp="1"/>
          </p:cNvSpPr>
          <p:nvPr>
            <p:ph type="sldNum" sz="quarter" idx="11"/>
          </p:nvPr>
        </p:nvSpPr>
        <p:spPr/>
        <p:txBody>
          <a:bodyPr/>
          <a:lstStyle/>
          <a:p>
            <a:fld id="{383B7B7A-CDDA-7C44-B1B0-1F1E45567B3B}" type="slidenum">
              <a:rPr lang="en-US" smtClean="0"/>
              <a:pPr/>
              <a:t>85</a:t>
            </a:fld>
            <a:endParaRPr lang="en-US"/>
          </a:p>
        </p:txBody>
      </p:sp>
      <p:sp>
        <p:nvSpPr>
          <p:cNvPr id="3" name="Title 2">
            <a:extLst>
              <a:ext uri="{FF2B5EF4-FFF2-40B4-BE49-F238E27FC236}">
                <a16:creationId xmlns:a16="http://schemas.microsoft.com/office/drawing/2014/main" id="{3246FF5E-9BAE-7B2E-72AE-9EE4D5DD22EB}"/>
              </a:ext>
            </a:extLst>
          </p:cNvPr>
          <p:cNvSpPr>
            <a:spLocks noGrp="1"/>
          </p:cNvSpPr>
          <p:nvPr>
            <p:ph type="title"/>
          </p:nvPr>
        </p:nvSpPr>
        <p:spPr>
          <a:xfrm>
            <a:off x="381000" y="437141"/>
            <a:ext cx="11430000" cy="665824"/>
          </a:xfrm>
        </p:spPr>
        <p:txBody>
          <a:bodyPr/>
          <a:lstStyle/>
          <a:p>
            <a:pPr algn="ctr"/>
            <a:r>
              <a:rPr lang="en-US" u="sng">
                <a:solidFill>
                  <a:schemeClr val="tx1"/>
                </a:solidFill>
              </a:rPr>
              <a:t>Fair housing advertising</a:t>
            </a:r>
          </a:p>
        </p:txBody>
      </p:sp>
      <p:sp>
        <p:nvSpPr>
          <p:cNvPr id="4" name="Text Placeholder 3">
            <a:extLst>
              <a:ext uri="{FF2B5EF4-FFF2-40B4-BE49-F238E27FC236}">
                <a16:creationId xmlns:a16="http://schemas.microsoft.com/office/drawing/2014/main" id="{7142DAB4-FF2A-197B-F14D-472FBD72C7F8}"/>
              </a:ext>
            </a:extLst>
          </p:cNvPr>
          <p:cNvSpPr>
            <a:spLocks noGrp="1"/>
          </p:cNvSpPr>
          <p:nvPr>
            <p:ph type="body" sz="quarter" idx="12"/>
          </p:nvPr>
        </p:nvSpPr>
        <p:spPr>
          <a:xfrm>
            <a:off x="195309" y="1029810"/>
            <a:ext cx="9933372" cy="5113537"/>
          </a:xfrm>
        </p:spPr>
        <p:txBody>
          <a:bodyPr>
            <a:noAutofit/>
          </a:bodyPr>
          <a:lstStyle/>
          <a:p>
            <a:pPr>
              <a:buClrTx/>
            </a:pPr>
            <a:r>
              <a:rPr lang="en-US" sz="2600"/>
              <a:t>Ohio law requires every broker’s office to display the </a:t>
            </a:r>
            <a:r>
              <a:rPr lang="en-US" sz="2600" b="1"/>
              <a:t>fair housing poster</a:t>
            </a:r>
            <a:r>
              <a:rPr lang="en-US" sz="2600"/>
              <a:t> provided by the Ohio Real Estate Commission with the required language (Ohio Revised Code section 4735.16).</a:t>
            </a:r>
          </a:p>
          <a:p>
            <a:pPr>
              <a:buClrTx/>
            </a:pPr>
            <a:endParaRPr lang="en-US" sz="2600"/>
          </a:p>
          <a:p>
            <a:pPr>
              <a:buClrTx/>
            </a:pPr>
            <a:r>
              <a:rPr lang="en-US" sz="2600"/>
              <a:t>Ohio law (O.R.C. 4735.55 and Ohio Administrative Code 1301:5-6-05) states that </a:t>
            </a:r>
            <a:r>
              <a:rPr lang="en-US" sz="2600" b="1"/>
              <a:t>fair housing language must be included in all agency agreements </a:t>
            </a:r>
            <a:r>
              <a:rPr lang="en-US" sz="2600"/>
              <a:t>if the property in question is covered by the fair housing laws.</a:t>
            </a:r>
          </a:p>
          <a:p>
            <a:pPr>
              <a:buClrTx/>
            </a:pPr>
            <a:endParaRPr lang="en-US" sz="2600"/>
          </a:p>
          <a:p>
            <a:pPr>
              <a:buClrTx/>
            </a:pPr>
            <a:r>
              <a:rPr lang="en-US" sz="2600">
                <a:solidFill>
                  <a:srgbClr val="000000"/>
                </a:solidFill>
                <a:cs typeface="Arial" panose="020B0604020202020204" pitchFamily="34" charset="0"/>
              </a:rPr>
              <a:t>Should use Equal Housing Opportunity Statement, Slogan, or Logo.  </a:t>
            </a:r>
          </a:p>
        </p:txBody>
      </p:sp>
      <p:sp>
        <p:nvSpPr>
          <p:cNvPr id="5" name="TextBox 4"/>
          <p:cNvSpPr txBox="1"/>
          <p:nvPr/>
        </p:nvSpPr>
        <p:spPr>
          <a:xfrm>
            <a:off x="7155402" y="6352081"/>
            <a:ext cx="4909351" cy="369332"/>
          </a:xfrm>
          <a:prstGeom prst="rect">
            <a:avLst/>
          </a:prstGeom>
          <a:noFill/>
        </p:spPr>
        <p:txBody>
          <a:bodyPr wrap="square" rtlCol="0">
            <a:spAutoFit/>
          </a:bodyPr>
          <a:lstStyle/>
          <a:p>
            <a:pPr algn="r"/>
            <a:r>
              <a:rPr lang="en-US">
                <a:solidFill>
                  <a:srgbClr val="000308"/>
                </a:solidFill>
              </a:rPr>
              <a:t>Source: Ohio Department of Commerce and HUD </a:t>
            </a:r>
          </a:p>
        </p:txBody>
      </p:sp>
      <p:pic>
        <p:nvPicPr>
          <p:cNvPr id="6" name="Picture 5" descr="Logo&#10;&#10;Description automatically generated">
            <a:extLst>
              <a:ext uri="{FF2B5EF4-FFF2-40B4-BE49-F238E27FC236}">
                <a16:creationId xmlns:a16="http://schemas.microsoft.com/office/drawing/2014/main" id="{B1F6A76A-2904-E8D4-33E4-341B4CD70EF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128681" y="2770311"/>
            <a:ext cx="1845624" cy="1914424"/>
          </a:xfrm>
          <a:prstGeom prst="rect">
            <a:avLst/>
          </a:prstGeom>
        </p:spPr>
      </p:pic>
    </p:spTree>
    <p:extLst>
      <p:ext uri="{BB962C8B-B14F-4D97-AF65-F5344CB8AC3E}">
        <p14:creationId xmlns:p14="http://schemas.microsoft.com/office/powerpoint/2010/main" val="8018512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9B841-FDB0-C832-A571-C8A9F90AC73A}"/>
            </a:ext>
          </a:extLst>
        </p:cNvPr>
        <p:cNvGrpSpPr/>
        <p:nvPr/>
      </p:nvGrpSpPr>
      <p:grpSpPr>
        <a:xfrm>
          <a:off x="0" y="0"/>
          <a:ext cx="0" cy="0"/>
          <a:chOff x="0" y="0"/>
          <a:chExt cx="0" cy="0"/>
        </a:xfrm>
      </p:grpSpPr>
      <p:sp>
        <p:nvSpPr>
          <p:cNvPr id="11" name="TextBox 10"/>
          <p:cNvSpPr txBox="1"/>
          <p:nvPr/>
        </p:nvSpPr>
        <p:spPr>
          <a:xfrm>
            <a:off x="0" y="435006"/>
            <a:ext cx="6143348" cy="6422994"/>
          </a:xfrm>
          <a:prstGeom prst="rect">
            <a:avLst/>
          </a:prstGeom>
          <a:solidFill>
            <a:schemeClr val="tx2">
              <a:lumMod val="10000"/>
              <a:lumOff val="90000"/>
            </a:schemeClr>
          </a:solidFill>
        </p:spPr>
        <p:txBody>
          <a:bodyPr wrap="square" rtlCol="0">
            <a:spAutoFit/>
          </a:bodyPr>
          <a:lstStyle/>
          <a:p>
            <a:endParaRPr lang="en-US"/>
          </a:p>
        </p:txBody>
      </p:sp>
      <p:sp>
        <p:nvSpPr>
          <p:cNvPr id="2" name="Slide Number Placeholder 1">
            <a:extLst>
              <a:ext uri="{FF2B5EF4-FFF2-40B4-BE49-F238E27FC236}">
                <a16:creationId xmlns:a16="http://schemas.microsoft.com/office/drawing/2014/main" id="{B7CD0F95-1C81-DDAB-CDB9-7288B5C1DFA4}"/>
              </a:ext>
            </a:extLst>
          </p:cNvPr>
          <p:cNvSpPr>
            <a:spLocks noGrp="1"/>
          </p:cNvSpPr>
          <p:nvPr>
            <p:ph type="sldNum" sz="quarter" idx="11"/>
          </p:nvPr>
        </p:nvSpPr>
        <p:spPr/>
        <p:txBody>
          <a:bodyPr/>
          <a:lstStyle/>
          <a:p>
            <a:fld id="{383B7B7A-CDDA-7C44-B1B0-1F1E45567B3B}" type="slidenum">
              <a:rPr lang="en-US" smtClean="0"/>
              <a:pPr/>
              <a:t>86</a:t>
            </a:fld>
            <a:endParaRPr lang="en-US"/>
          </a:p>
        </p:txBody>
      </p:sp>
      <p:pic>
        <p:nvPicPr>
          <p:cNvPr id="8" name="Picture 7" descr="Icon&#10;&#10;Description automatically generated">
            <a:extLst>
              <a:ext uri="{FF2B5EF4-FFF2-40B4-BE49-F238E27FC236}">
                <a16:creationId xmlns:a16="http://schemas.microsoft.com/office/drawing/2014/main" id="{6A45C196-3DED-EB9A-8E18-3A6179190E5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81801" y="1029029"/>
            <a:ext cx="4797056" cy="4845511"/>
          </a:xfrm>
          <a:prstGeom prst="rect">
            <a:avLst/>
          </a:prstGeom>
        </p:spPr>
      </p:pic>
      <p:sp>
        <p:nvSpPr>
          <p:cNvPr id="9" name="Text Placeholder 3">
            <a:extLst>
              <a:ext uri="{FF2B5EF4-FFF2-40B4-BE49-F238E27FC236}">
                <a16:creationId xmlns:a16="http://schemas.microsoft.com/office/drawing/2014/main" id="{EB05FB43-D2E7-9684-5CC6-675C460CE6F8}"/>
              </a:ext>
            </a:extLst>
          </p:cNvPr>
          <p:cNvSpPr>
            <a:spLocks noGrp="1"/>
          </p:cNvSpPr>
          <p:nvPr>
            <p:ph type="body" sz="quarter" idx="12"/>
          </p:nvPr>
        </p:nvSpPr>
        <p:spPr>
          <a:xfrm>
            <a:off x="164237" y="630314"/>
            <a:ext cx="5814874" cy="1864310"/>
          </a:xfrm>
        </p:spPr>
        <p:txBody>
          <a:bodyPr>
            <a:normAutofit lnSpcReduction="10000"/>
          </a:bodyPr>
          <a:lstStyle/>
          <a:p>
            <a:pPr marL="0" indent="0" algn="ctr">
              <a:buClrTx/>
              <a:buNone/>
            </a:pPr>
            <a:r>
              <a:rPr lang="en-US" sz="3200" b="1">
                <a:cs typeface="Arial" panose="020B0604020202020204" pitchFamily="34" charset="0"/>
              </a:rPr>
              <a:t>Focus on the attributes of the home, not on the attributes of potential buyers. </a:t>
            </a:r>
          </a:p>
          <a:p>
            <a:endParaRPr lang="en-US"/>
          </a:p>
        </p:txBody>
      </p:sp>
      <p:sp>
        <p:nvSpPr>
          <p:cNvPr id="10" name="Text Placeholder 3">
            <a:extLst>
              <a:ext uri="{FF2B5EF4-FFF2-40B4-BE49-F238E27FC236}">
                <a16:creationId xmlns:a16="http://schemas.microsoft.com/office/drawing/2014/main" id="{EB05FB43-D2E7-9684-5CC6-675C460CE6F8}"/>
              </a:ext>
            </a:extLst>
          </p:cNvPr>
          <p:cNvSpPr txBox="1">
            <a:spLocks/>
          </p:cNvSpPr>
          <p:nvPr/>
        </p:nvSpPr>
        <p:spPr>
          <a:xfrm>
            <a:off x="1384916" y="2885241"/>
            <a:ext cx="4594195" cy="269071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Pro" panose="020B0503030403020204" pitchFamily="34" charset="0"/>
                <a:ea typeface="Open Sans" panose="020B0606030504020204" pitchFamily="34" charset="0"/>
                <a:cs typeface="Open Sans" panose="020B0606030504020204" pitchFamily="34" charset="0"/>
              </a:defRPr>
            </a:lvl1pPr>
            <a:lvl2pPr marL="548640" indent="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None/>
              <a:defRPr sz="2200" kern="1200">
                <a:solidFill>
                  <a:schemeClr val="tx1"/>
                </a:solidFill>
                <a:latin typeface="+mn-lt"/>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sz="3500"/>
              <a:t>Updated roof</a:t>
            </a:r>
          </a:p>
          <a:p>
            <a:pPr>
              <a:buClrTx/>
            </a:pPr>
            <a:r>
              <a:rPr lang="en-US" sz="3500"/>
              <a:t>New carpeting</a:t>
            </a:r>
          </a:p>
          <a:p>
            <a:pPr>
              <a:buClrTx/>
            </a:pPr>
            <a:r>
              <a:rPr lang="en-US" sz="3500"/>
              <a:t>Large backyard</a:t>
            </a:r>
          </a:p>
          <a:p>
            <a:pPr>
              <a:buClrTx/>
            </a:pPr>
            <a:r>
              <a:rPr lang="en-US" sz="3500"/>
              <a:t>Large living room </a:t>
            </a:r>
          </a:p>
          <a:p>
            <a:endParaRPr lang="en-US"/>
          </a:p>
        </p:txBody>
      </p:sp>
    </p:spTree>
    <p:extLst>
      <p:ext uri="{BB962C8B-B14F-4D97-AF65-F5344CB8AC3E}">
        <p14:creationId xmlns:p14="http://schemas.microsoft.com/office/powerpoint/2010/main" val="37722500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EFB29-6C17-1697-4472-5378A6BEBEE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59864B-C431-D132-4C64-421B7E7E5B94}"/>
              </a:ext>
            </a:extLst>
          </p:cNvPr>
          <p:cNvSpPr>
            <a:spLocks noGrp="1"/>
          </p:cNvSpPr>
          <p:nvPr>
            <p:ph type="sldNum" sz="quarter" idx="11"/>
          </p:nvPr>
        </p:nvSpPr>
        <p:spPr/>
        <p:txBody>
          <a:bodyPr/>
          <a:lstStyle/>
          <a:p>
            <a:fld id="{383B7B7A-CDDA-7C44-B1B0-1F1E45567B3B}" type="slidenum">
              <a:rPr lang="en-US" smtClean="0"/>
              <a:pPr/>
              <a:t>87</a:t>
            </a:fld>
            <a:endParaRPr lang="en-US"/>
          </a:p>
        </p:txBody>
      </p:sp>
      <p:sp>
        <p:nvSpPr>
          <p:cNvPr id="3" name="Title 2">
            <a:extLst>
              <a:ext uri="{FF2B5EF4-FFF2-40B4-BE49-F238E27FC236}">
                <a16:creationId xmlns:a16="http://schemas.microsoft.com/office/drawing/2014/main" id="{8AF86F56-5BF5-F7BA-421C-DEBE02ACB9BF}"/>
              </a:ext>
            </a:extLst>
          </p:cNvPr>
          <p:cNvSpPr>
            <a:spLocks noGrp="1"/>
          </p:cNvSpPr>
          <p:nvPr>
            <p:ph type="title"/>
          </p:nvPr>
        </p:nvSpPr>
        <p:spPr>
          <a:xfrm>
            <a:off x="381000" y="665826"/>
            <a:ext cx="11430000" cy="763480"/>
          </a:xfrm>
        </p:spPr>
        <p:txBody>
          <a:bodyPr/>
          <a:lstStyle/>
          <a:p>
            <a:pPr algn="ctr"/>
            <a:r>
              <a:rPr lang="en-US" u="sng">
                <a:solidFill>
                  <a:schemeClr val="tx1"/>
                </a:solidFill>
              </a:rPr>
              <a:t>United states v. meta (2022)</a:t>
            </a:r>
          </a:p>
        </p:txBody>
      </p:sp>
      <p:sp>
        <p:nvSpPr>
          <p:cNvPr id="4" name="Text Placeholder 3">
            <a:extLst>
              <a:ext uri="{FF2B5EF4-FFF2-40B4-BE49-F238E27FC236}">
                <a16:creationId xmlns:a16="http://schemas.microsoft.com/office/drawing/2014/main" id="{EB05FB43-D2E7-9684-5CC6-675C460CE6F8}"/>
              </a:ext>
            </a:extLst>
          </p:cNvPr>
          <p:cNvSpPr>
            <a:spLocks noGrp="1"/>
          </p:cNvSpPr>
          <p:nvPr>
            <p:ph type="body" sz="quarter" idx="12"/>
          </p:nvPr>
        </p:nvSpPr>
        <p:spPr>
          <a:xfrm>
            <a:off x="301841" y="1429306"/>
            <a:ext cx="11509159" cy="4749552"/>
          </a:xfrm>
        </p:spPr>
        <p:txBody>
          <a:bodyPr>
            <a:normAutofit lnSpcReduction="10000"/>
          </a:bodyPr>
          <a:lstStyle/>
          <a:p>
            <a:pPr marL="0" indent="0">
              <a:buClrTx/>
              <a:buNone/>
            </a:pPr>
            <a:r>
              <a:rPr lang="en-US" sz="3200">
                <a:solidFill>
                  <a:srgbClr val="000308"/>
                </a:solidFill>
                <a:cs typeface="Arial" panose="020B0604020202020204" pitchFamily="34" charset="0"/>
              </a:rPr>
              <a:t>The complaint, which was filed on June 21, 2022, alleged that Meta’s housing advertising system discriminated against Facebook users based on the federally protected classes.</a:t>
            </a:r>
          </a:p>
          <a:p>
            <a:pPr>
              <a:buClrTx/>
            </a:pPr>
            <a:endParaRPr lang="en-US" sz="3200">
              <a:solidFill>
                <a:srgbClr val="000308"/>
              </a:solidFill>
              <a:cs typeface="Arial" panose="020B0604020202020204" pitchFamily="34" charset="0"/>
            </a:endParaRPr>
          </a:p>
          <a:p>
            <a:pPr marL="0" indent="0">
              <a:buClrTx/>
              <a:buNone/>
            </a:pPr>
            <a:r>
              <a:rPr lang="en-US" sz="3200">
                <a:solidFill>
                  <a:srgbClr val="000308"/>
                </a:solidFill>
                <a:cs typeface="Arial" panose="020B0604020202020204" pitchFamily="34" charset="0"/>
              </a:rPr>
              <a:t>Specifically, the complaint alleged, among other things, that Meta uses algorithms in determining which Facebook users receive housing ads and that those algorithms rely, in part, on characteristics protected under the FHA. </a:t>
            </a:r>
          </a:p>
          <a:p>
            <a:endParaRPr lang="en-US"/>
          </a:p>
        </p:txBody>
      </p:sp>
    </p:spTree>
    <p:extLst>
      <p:ext uri="{BB962C8B-B14F-4D97-AF65-F5344CB8AC3E}">
        <p14:creationId xmlns:p14="http://schemas.microsoft.com/office/powerpoint/2010/main" val="3542713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43A5B-E7C6-09D7-2299-C7438551F97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8FC4E8-43BF-9483-F279-A42BD8D4CBF4}"/>
              </a:ext>
            </a:extLst>
          </p:cNvPr>
          <p:cNvSpPr>
            <a:spLocks noGrp="1"/>
          </p:cNvSpPr>
          <p:nvPr>
            <p:ph type="sldNum" sz="quarter" idx="11"/>
          </p:nvPr>
        </p:nvSpPr>
        <p:spPr/>
        <p:txBody>
          <a:bodyPr/>
          <a:lstStyle/>
          <a:p>
            <a:fld id="{383B7B7A-CDDA-7C44-B1B0-1F1E45567B3B}" type="slidenum">
              <a:rPr lang="en-US" smtClean="0"/>
              <a:pPr/>
              <a:t>88</a:t>
            </a:fld>
            <a:endParaRPr lang="en-US"/>
          </a:p>
        </p:txBody>
      </p:sp>
      <p:sp>
        <p:nvSpPr>
          <p:cNvPr id="3" name="Title 2">
            <a:extLst>
              <a:ext uri="{FF2B5EF4-FFF2-40B4-BE49-F238E27FC236}">
                <a16:creationId xmlns:a16="http://schemas.microsoft.com/office/drawing/2014/main" id="{37652729-D5F0-4BF3-4885-F7A7D0123F08}"/>
              </a:ext>
            </a:extLst>
          </p:cNvPr>
          <p:cNvSpPr>
            <a:spLocks noGrp="1"/>
          </p:cNvSpPr>
          <p:nvPr>
            <p:ph type="title"/>
          </p:nvPr>
        </p:nvSpPr>
        <p:spPr>
          <a:xfrm>
            <a:off x="381000" y="612559"/>
            <a:ext cx="11430000" cy="949911"/>
          </a:xfrm>
        </p:spPr>
        <p:txBody>
          <a:bodyPr/>
          <a:lstStyle/>
          <a:p>
            <a:pPr algn="ctr"/>
            <a:r>
              <a:rPr lang="en-US" u="sng">
                <a:solidFill>
                  <a:schemeClr val="tx1"/>
                </a:solidFill>
              </a:rPr>
              <a:t>Exemptions from fair housing laws </a:t>
            </a:r>
          </a:p>
        </p:txBody>
      </p:sp>
      <p:sp>
        <p:nvSpPr>
          <p:cNvPr id="4" name="Text Placeholder 3">
            <a:extLst>
              <a:ext uri="{FF2B5EF4-FFF2-40B4-BE49-F238E27FC236}">
                <a16:creationId xmlns:a16="http://schemas.microsoft.com/office/drawing/2014/main" id="{EC03F71E-1D5C-0A7B-24E5-A18EC614DDFA}"/>
              </a:ext>
            </a:extLst>
          </p:cNvPr>
          <p:cNvSpPr>
            <a:spLocks noGrp="1"/>
          </p:cNvSpPr>
          <p:nvPr>
            <p:ph type="body" sz="quarter" idx="12"/>
          </p:nvPr>
        </p:nvSpPr>
        <p:spPr>
          <a:xfrm>
            <a:off x="452761" y="1358283"/>
            <a:ext cx="11461072" cy="4820575"/>
          </a:xfrm>
        </p:spPr>
        <p:txBody>
          <a:bodyPr vert="horz" lIns="91440" tIns="45720" rIns="91440" bIns="45720" rtlCol="0" anchor="t">
            <a:normAutofit/>
          </a:bodyPr>
          <a:lstStyle/>
          <a:p>
            <a:pPr marL="514350" indent="-514350">
              <a:buClrTx/>
              <a:buAutoNum type="arabicPeriod"/>
              <a:defRPr/>
            </a:pPr>
            <a:r>
              <a:rPr lang="en-US" sz="3200">
                <a:latin typeface="Source Sans Pro"/>
                <a:ea typeface="Open Sans"/>
                <a:cs typeface="Arial"/>
              </a:rPr>
              <a:t>Housing operated by organizations and private clubs that limit occupancy to members (ORC</a:t>
            </a:r>
            <a:r>
              <a:rPr lang="en-US" sz="3200">
                <a:latin typeface="Source Sans Pro"/>
                <a:ea typeface="Source Sans Pro"/>
                <a:cs typeface="Arial"/>
              </a:rPr>
              <a:t>§</a:t>
            </a:r>
            <a:r>
              <a:rPr lang="en-US" sz="3200">
                <a:latin typeface="Source Sans Pro"/>
                <a:ea typeface="Open Sans"/>
                <a:cs typeface="Arial"/>
              </a:rPr>
              <a:t> 4112.024, A &amp;B).</a:t>
            </a:r>
            <a:endParaRPr lang="en-US" sz="3200">
              <a:cs typeface="Arial" panose="020B0604020202020204" pitchFamily="34" charset="0"/>
            </a:endParaRPr>
          </a:p>
          <a:p>
            <a:pPr marL="0" indent="0">
              <a:buClrTx/>
              <a:buNone/>
              <a:defRPr/>
            </a:pPr>
            <a:endParaRPr lang="en-US" sz="3200">
              <a:cs typeface="Arial" panose="020B0604020202020204" pitchFamily="34" charset="0"/>
            </a:endParaRPr>
          </a:p>
          <a:p>
            <a:pPr>
              <a:buClrTx/>
              <a:defRPr/>
            </a:pPr>
            <a:r>
              <a:rPr lang="en-US" sz="3200">
                <a:latin typeface="Source Sans Pro"/>
                <a:ea typeface="Open Sans"/>
                <a:cs typeface="Arial"/>
              </a:rPr>
              <a:t>Ohio Fair Housing Laws are more stringent than Federal Fair Housing Laws. </a:t>
            </a:r>
          </a:p>
          <a:p>
            <a:pPr>
              <a:buClrTx/>
              <a:defRPr/>
            </a:pPr>
            <a:endParaRPr lang="en-US" sz="3200">
              <a:cs typeface="Arial" panose="020B0604020202020204" pitchFamily="34" charset="0"/>
            </a:endParaRPr>
          </a:p>
          <a:p>
            <a:pPr>
              <a:buClrTx/>
              <a:defRPr/>
            </a:pPr>
            <a:r>
              <a:rPr lang="en-US" sz="3200">
                <a:latin typeface="Source Sans Pro"/>
                <a:ea typeface="Open Sans"/>
                <a:cs typeface="Arial"/>
              </a:rPr>
              <a:t>There are </a:t>
            </a:r>
            <a:r>
              <a:rPr lang="en-US" sz="3200" b="1" u="sng">
                <a:latin typeface="Source Sans Pro"/>
                <a:ea typeface="Open Sans"/>
                <a:cs typeface="Arial"/>
              </a:rPr>
              <a:t>no</a:t>
            </a:r>
            <a:r>
              <a:rPr lang="en-US" sz="3200">
                <a:latin typeface="Source Sans Pro"/>
                <a:ea typeface="Open Sans"/>
                <a:cs typeface="Arial"/>
              </a:rPr>
              <a:t> exemptions for Real Estate Agents. </a:t>
            </a:r>
            <a:endParaRPr lang="en-US" sz="3200" u="sng">
              <a:latin typeface="Source Sans Pro"/>
              <a:ea typeface="Open Sans"/>
              <a:cs typeface="Arial"/>
            </a:endParaRPr>
          </a:p>
          <a:p>
            <a:endParaRPr lang="en-US"/>
          </a:p>
        </p:txBody>
      </p:sp>
      <p:sp>
        <p:nvSpPr>
          <p:cNvPr id="5" name="TextBox 4"/>
          <p:cNvSpPr txBox="1"/>
          <p:nvPr/>
        </p:nvSpPr>
        <p:spPr>
          <a:xfrm>
            <a:off x="7155402" y="6352081"/>
            <a:ext cx="4909351" cy="646331"/>
          </a:xfrm>
          <a:prstGeom prst="rect">
            <a:avLst/>
          </a:prstGeom>
          <a:noFill/>
        </p:spPr>
        <p:txBody>
          <a:bodyPr wrap="square" rtlCol="0">
            <a:spAutoFit/>
          </a:bodyPr>
          <a:lstStyle/>
          <a:p>
            <a:pPr algn="r"/>
            <a:r>
              <a:rPr lang="en-US"/>
              <a:t>Source: Ohio Revised Code: 4112.024</a:t>
            </a:r>
          </a:p>
          <a:p>
            <a:pPr algn="r"/>
            <a:endParaRPr lang="en-US">
              <a:solidFill>
                <a:srgbClr val="000308"/>
              </a:solidFill>
            </a:endParaRPr>
          </a:p>
        </p:txBody>
      </p:sp>
    </p:spTree>
    <p:extLst>
      <p:ext uri="{BB962C8B-B14F-4D97-AF65-F5344CB8AC3E}">
        <p14:creationId xmlns:p14="http://schemas.microsoft.com/office/powerpoint/2010/main" val="11416569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43A5B-E7C6-09D7-2299-C7438551F97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8FC4E8-43BF-9483-F279-A42BD8D4CBF4}"/>
              </a:ext>
            </a:extLst>
          </p:cNvPr>
          <p:cNvSpPr>
            <a:spLocks noGrp="1"/>
          </p:cNvSpPr>
          <p:nvPr>
            <p:ph type="sldNum" sz="quarter" idx="11"/>
          </p:nvPr>
        </p:nvSpPr>
        <p:spPr/>
        <p:txBody>
          <a:bodyPr/>
          <a:lstStyle/>
          <a:p>
            <a:fld id="{383B7B7A-CDDA-7C44-B1B0-1F1E45567B3B}" type="slidenum">
              <a:rPr lang="en-US" smtClean="0"/>
              <a:pPr/>
              <a:t>89</a:t>
            </a:fld>
            <a:endParaRPr lang="en-US"/>
          </a:p>
        </p:txBody>
      </p:sp>
      <p:sp>
        <p:nvSpPr>
          <p:cNvPr id="3" name="Title 2">
            <a:extLst>
              <a:ext uri="{FF2B5EF4-FFF2-40B4-BE49-F238E27FC236}">
                <a16:creationId xmlns:a16="http://schemas.microsoft.com/office/drawing/2014/main" id="{37652729-D5F0-4BF3-4885-F7A7D0123F08}"/>
              </a:ext>
            </a:extLst>
          </p:cNvPr>
          <p:cNvSpPr>
            <a:spLocks noGrp="1"/>
          </p:cNvSpPr>
          <p:nvPr>
            <p:ph type="title"/>
          </p:nvPr>
        </p:nvSpPr>
        <p:spPr>
          <a:xfrm>
            <a:off x="381000" y="612559"/>
            <a:ext cx="11430000" cy="949911"/>
          </a:xfrm>
        </p:spPr>
        <p:txBody>
          <a:bodyPr/>
          <a:lstStyle/>
          <a:p>
            <a:pPr algn="ctr"/>
            <a:r>
              <a:rPr lang="en-US" u="sng">
                <a:solidFill>
                  <a:schemeClr val="tx1"/>
                </a:solidFill>
              </a:rPr>
              <a:t>Filing a complaint</a:t>
            </a:r>
          </a:p>
        </p:txBody>
      </p:sp>
      <p:sp>
        <p:nvSpPr>
          <p:cNvPr id="4" name="Text Placeholder 3">
            <a:extLst>
              <a:ext uri="{FF2B5EF4-FFF2-40B4-BE49-F238E27FC236}">
                <a16:creationId xmlns:a16="http://schemas.microsoft.com/office/drawing/2014/main" id="{EC03F71E-1D5C-0A7B-24E5-A18EC614DDFA}"/>
              </a:ext>
            </a:extLst>
          </p:cNvPr>
          <p:cNvSpPr>
            <a:spLocks noGrp="1"/>
          </p:cNvSpPr>
          <p:nvPr>
            <p:ph type="body" sz="quarter" idx="12"/>
          </p:nvPr>
        </p:nvSpPr>
        <p:spPr>
          <a:xfrm>
            <a:off x="365464" y="1819922"/>
            <a:ext cx="11461072" cy="4358936"/>
          </a:xfrm>
        </p:spPr>
        <p:txBody>
          <a:bodyPr>
            <a:normAutofit/>
          </a:bodyPr>
          <a:lstStyle/>
          <a:p>
            <a:pPr marL="0" indent="0" algn="ctr">
              <a:buClrTx/>
              <a:buNone/>
              <a:defRPr/>
            </a:pPr>
            <a:r>
              <a:rPr lang="en-US" sz="3600" b="1">
                <a:cs typeface="Arial" panose="020B0604020202020204" pitchFamily="34" charset="0"/>
              </a:rPr>
              <a:t>Ohio Civil Rights Commission</a:t>
            </a:r>
          </a:p>
          <a:p>
            <a:pPr marL="0" indent="0" algn="ctr">
              <a:buClrTx/>
              <a:buNone/>
              <a:defRPr/>
            </a:pPr>
            <a:endParaRPr lang="en-US" sz="3600" b="1">
              <a:cs typeface="Arial" panose="020B0604020202020204" pitchFamily="34" charset="0"/>
            </a:endParaRPr>
          </a:p>
          <a:p>
            <a:pPr marL="0" indent="0" algn="ctr">
              <a:buClrTx/>
              <a:buNone/>
              <a:defRPr/>
            </a:pPr>
            <a:r>
              <a:rPr lang="en-US" sz="3600" b="1">
                <a:cs typeface="Arial" panose="020B0604020202020204" pitchFamily="34" charset="0"/>
              </a:rPr>
              <a:t>civ.ohio.gov</a:t>
            </a:r>
          </a:p>
        </p:txBody>
      </p:sp>
    </p:spTree>
    <p:extLst>
      <p:ext uri="{BB962C8B-B14F-4D97-AF65-F5344CB8AC3E}">
        <p14:creationId xmlns:p14="http://schemas.microsoft.com/office/powerpoint/2010/main" val="1771716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DE3A8-9457-E244-AE1F-EBC55F6506C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B771AB-E9A5-109D-2307-B1A6F1CCEFC8}"/>
              </a:ext>
            </a:extLst>
          </p:cNvPr>
          <p:cNvSpPr>
            <a:spLocks noGrp="1"/>
          </p:cNvSpPr>
          <p:nvPr>
            <p:ph type="sldNum" sz="quarter" idx="11"/>
          </p:nvPr>
        </p:nvSpPr>
        <p:spPr/>
        <p:txBody>
          <a:bodyPr/>
          <a:lstStyle/>
          <a:p>
            <a:fld id="{383B7B7A-CDDA-7C44-B1B0-1F1E45567B3B}" type="slidenum">
              <a:rPr lang="en-US" smtClean="0"/>
              <a:pPr/>
              <a:t>9</a:t>
            </a:fld>
            <a:endParaRPr lang="en-US"/>
          </a:p>
        </p:txBody>
      </p:sp>
      <p:sp>
        <p:nvSpPr>
          <p:cNvPr id="4" name="Text Placeholder 3">
            <a:extLst>
              <a:ext uri="{FF2B5EF4-FFF2-40B4-BE49-F238E27FC236}">
                <a16:creationId xmlns:a16="http://schemas.microsoft.com/office/drawing/2014/main" id="{C501C4AA-5DED-7AFD-044B-6F10723950AC}"/>
              </a:ext>
            </a:extLst>
          </p:cNvPr>
          <p:cNvSpPr>
            <a:spLocks noGrp="1"/>
          </p:cNvSpPr>
          <p:nvPr>
            <p:ph type="body" sz="quarter" idx="12"/>
          </p:nvPr>
        </p:nvSpPr>
        <p:spPr>
          <a:xfrm>
            <a:off x="432932" y="623228"/>
            <a:ext cx="11326136" cy="3687268"/>
          </a:xfrm>
        </p:spPr>
        <p:txBody>
          <a:bodyPr>
            <a:noAutofit/>
          </a:bodyPr>
          <a:lstStyle/>
          <a:p>
            <a:pPr marL="0" indent="0">
              <a:spcBef>
                <a:spcPts val="0"/>
              </a:spcBef>
              <a:buNone/>
              <a:defRPr/>
            </a:pPr>
            <a:r>
              <a:rPr lang="en-US" sz="3200" u="sng">
                <a:solidFill>
                  <a:srgbClr val="000000"/>
                </a:solidFill>
                <a:latin typeface="+mj-lt"/>
                <a:cs typeface="Arial" panose="020B0604020202020204" pitchFamily="34" charset="0"/>
              </a:rPr>
              <a:t>1865-13</a:t>
            </a:r>
            <a:r>
              <a:rPr lang="en-US" sz="3200" u="sng" baseline="30000">
                <a:solidFill>
                  <a:srgbClr val="000000"/>
                </a:solidFill>
                <a:latin typeface="+mj-lt"/>
                <a:cs typeface="Arial" panose="020B0604020202020204" pitchFamily="34" charset="0"/>
              </a:rPr>
              <a:t>th</a:t>
            </a:r>
            <a:r>
              <a:rPr lang="en-US" sz="3200" u="sng">
                <a:solidFill>
                  <a:srgbClr val="000000"/>
                </a:solidFill>
                <a:latin typeface="+mj-lt"/>
                <a:cs typeface="Arial" panose="020B0604020202020204" pitchFamily="34" charset="0"/>
              </a:rPr>
              <a:t> Amendment </a:t>
            </a:r>
            <a:r>
              <a:rPr lang="en-US" sz="3200">
                <a:solidFill>
                  <a:srgbClr val="000000"/>
                </a:solidFill>
                <a:latin typeface="+mj-lt"/>
                <a:cs typeface="Arial" panose="020B0604020202020204" pitchFamily="34" charset="0"/>
              </a:rPr>
              <a:t>–</a:t>
            </a:r>
            <a:r>
              <a:rPr lang="en-US" sz="3200">
                <a:solidFill>
                  <a:srgbClr val="000000"/>
                </a:solidFill>
                <a:latin typeface="+mn-lt"/>
                <a:cs typeface="Arial" panose="020B0604020202020204" pitchFamily="34" charset="0"/>
              </a:rPr>
              <a:t>Abolished slavery. </a:t>
            </a:r>
          </a:p>
          <a:p>
            <a:pPr marL="0" indent="0">
              <a:spcBef>
                <a:spcPts val="0"/>
              </a:spcBef>
              <a:buNone/>
              <a:defRPr/>
            </a:pPr>
            <a:endParaRPr lang="en-US" sz="3200">
              <a:solidFill>
                <a:srgbClr val="000000"/>
              </a:solidFill>
              <a:latin typeface="+mj-lt"/>
              <a:cs typeface="Arial" panose="020B0604020202020204" pitchFamily="34" charset="0"/>
            </a:endParaRPr>
          </a:p>
          <a:p>
            <a:pPr marL="0" indent="0">
              <a:spcBef>
                <a:spcPts val="0"/>
              </a:spcBef>
              <a:buNone/>
              <a:defRPr/>
            </a:pPr>
            <a:r>
              <a:rPr lang="en-US" sz="3200" u="sng">
                <a:solidFill>
                  <a:srgbClr val="000000"/>
                </a:solidFill>
                <a:latin typeface="+mj-lt"/>
                <a:cs typeface="Arial" panose="020B0604020202020204" pitchFamily="34" charset="0"/>
              </a:rPr>
              <a:t>1866-Civil Rights Act-</a:t>
            </a:r>
            <a:r>
              <a:rPr lang="en-US" sz="3200">
                <a:solidFill>
                  <a:srgbClr val="000000"/>
                </a:solidFill>
                <a:latin typeface="+mn-lt"/>
                <a:cs typeface="Arial" panose="020B0604020202020204" pitchFamily="34" charset="0"/>
              </a:rPr>
              <a:t>all persons born in the United States were declared to be citizens of the United States. </a:t>
            </a:r>
          </a:p>
        </p:txBody>
      </p:sp>
      <p:pic>
        <p:nvPicPr>
          <p:cNvPr id="5" name="Picture 4">
            <a:extLst>
              <a:ext uri="{FF2B5EF4-FFF2-40B4-BE49-F238E27FC236}">
                <a16:creationId xmlns:a16="http://schemas.microsoft.com/office/drawing/2014/main" id="{5C7A8A90-8B6D-5334-DC9F-7DF949FF5523}"/>
              </a:ext>
            </a:extLst>
          </p:cNvPr>
          <p:cNvPicPr>
            <a:picLocks noChangeAspect="1"/>
          </p:cNvPicPr>
          <p:nvPr/>
        </p:nvPicPr>
        <p:blipFill>
          <a:blip r:embed="rId2"/>
          <a:stretch>
            <a:fillRect/>
          </a:stretch>
        </p:blipFill>
        <p:spPr>
          <a:xfrm>
            <a:off x="1158009" y="3591123"/>
            <a:ext cx="9875982" cy="2488939"/>
          </a:xfrm>
          <a:prstGeom prst="rect">
            <a:avLst/>
          </a:prstGeom>
        </p:spPr>
      </p:pic>
    </p:spTree>
    <p:extLst>
      <p:ext uri="{BB962C8B-B14F-4D97-AF65-F5344CB8AC3E}">
        <p14:creationId xmlns:p14="http://schemas.microsoft.com/office/powerpoint/2010/main" val="30880066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F1A0F-BEB7-896A-0C99-39CF59A5068E}"/>
            </a:ext>
          </a:extLst>
        </p:cNvPr>
        <p:cNvGrpSpPr/>
        <p:nvPr/>
      </p:nvGrpSpPr>
      <p:grpSpPr>
        <a:xfrm>
          <a:off x="0" y="0"/>
          <a:ext cx="0" cy="0"/>
          <a:chOff x="0" y="0"/>
          <a:chExt cx="0" cy="0"/>
        </a:xfrm>
      </p:grpSpPr>
      <p:pic>
        <p:nvPicPr>
          <p:cNvPr id="6" name="Picture 5"/>
          <p:cNvPicPr>
            <a:picLocks noChangeAspect="1"/>
          </p:cNvPicPr>
          <p:nvPr/>
        </p:nvPicPr>
        <p:blipFill rotWithShape="1">
          <a:blip r:embed="rId2"/>
          <a:srcRect r="67639" b="41261"/>
          <a:stretch/>
        </p:blipFill>
        <p:spPr>
          <a:xfrm>
            <a:off x="152165" y="474424"/>
            <a:ext cx="3937868" cy="3895344"/>
          </a:xfrm>
          <a:prstGeom prst="rect">
            <a:avLst/>
          </a:prstGeom>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40299" y="831747"/>
            <a:ext cx="7347537" cy="4096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96378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0062E-C9D1-1FD0-21A9-0EFC8EF976B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3A35C8-77A8-37A7-17E3-072FCBE1B461}"/>
              </a:ext>
            </a:extLst>
          </p:cNvPr>
          <p:cNvSpPr>
            <a:spLocks noGrp="1"/>
          </p:cNvSpPr>
          <p:nvPr>
            <p:ph type="sldNum" sz="quarter" idx="11"/>
          </p:nvPr>
        </p:nvSpPr>
        <p:spPr/>
        <p:txBody>
          <a:bodyPr/>
          <a:lstStyle/>
          <a:p>
            <a:fld id="{383B7B7A-CDDA-7C44-B1B0-1F1E45567B3B}" type="slidenum">
              <a:rPr lang="en-US" smtClean="0"/>
              <a:pPr/>
              <a:t>91</a:t>
            </a:fld>
            <a:endParaRPr lang="en-US"/>
          </a:p>
        </p:txBody>
      </p:sp>
      <p:sp>
        <p:nvSpPr>
          <p:cNvPr id="4" name="Text Placeholder 3">
            <a:extLst>
              <a:ext uri="{FF2B5EF4-FFF2-40B4-BE49-F238E27FC236}">
                <a16:creationId xmlns:a16="http://schemas.microsoft.com/office/drawing/2014/main" id="{E3C78724-4613-AB3D-0E54-D5F416B634E4}"/>
              </a:ext>
            </a:extLst>
          </p:cNvPr>
          <p:cNvSpPr>
            <a:spLocks noGrp="1"/>
          </p:cNvSpPr>
          <p:nvPr>
            <p:ph type="body" sz="quarter" idx="12"/>
          </p:nvPr>
        </p:nvSpPr>
        <p:spPr>
          <a:xfrm>
            <a:off x="381000" y="683582"/>
            <a:ext cx="11430000" cy="5012370"/>
          </a:xfrm>
        </p:spPr>
        <p:txBody>
          <a:bodyPr/>
          <a:lstStyle/>
          <a:p>
            <a:pPr marL="0" indent="0">
              <a:buClrTx/>
              <a:buNone/>
              <a:defRPr/>
            </a:pPr>
            <a:r>
              <a:rPr lang="en-US" sz="3200">
                <a:solidFill>
                  <a:srgbClr val="000000"/>
                </a:solidFill>
                <a:cs typeface="Arial" panose="020B0604020202020204" pitchFamily="34" charset="0"/>
              </a:rPr>
              <a:t>No one may take any of the following actions based on race, color, national origin, religion, sex, familial status or handicap (disability):</a:t>
            </a:r>
          </a:p>
          <a:p>
            <a:pPr>
              <a:buClrTx/>
              <a:defRPr/>
            </a:pPr>
            <a:endParaRPr lang="en-US" sz="3200">
              <a:solidFill>
                <a:srgbClr val="000000"/>
              </a:solidFill>
              <a:cs typeface="Arial" panose="020B0604020202020204" pitchFamily="34" charset="0"/>
            </a:endParaRPr>
          </a:p>
          <a:p>
            <a:pPr>
              <a:buClrTx/>
              <a:defRPr/>
            </a:pPr>
            <a:r>
              <a:rPr lang="en-US" sz="3200">
                <a:solidFill>
                  <a:srgbClr val="000000"/>
                </a:solidFill>
                <a:cs typeface="Arial" panose="020B0604020202020204" pitchFamily="34" charset="0"/>
              </a:rPr>
              <a:t>Refuse to make a mortgage loan.</a:t>
            </a:r>
          </a:p>
          <a:p>
            <a:pPr>
              <a:buClrTx/>
              <a:defRPr/>
            </a:pPr>
            <a:endParaRPr lang="en-US" sz="3200">
              <a:solidFill>
                <a:srgbClr val="000000"/>
              </a:solidFill>
              <a:cs typeface="Arial" panose="020B0604020202020204" pitchFamily="34" charset="0"/>
            </a:endParaRPr>
          </a:p>
          <a:p>
            <a:pPr>
              <a:buClrTx/>
              <a:defRPr/>
            </a:pPr>
            <a:r>
              <a:rPr lang="en-US" sz="3200">
                <a:solidFill>
                  <a:srgbClr val="000000"/>
                </a:solidFill>
                <a:cs typeface="Arial" panose="020B0604020202020204" pitchFamily="34" charset="0"/>
              </a:rPr>
              <a:t>Refuse to provide information regarding loans.</a:t>
            </a:r>
          </a:p>
          <a:p>
            <a:endParaRPr lang="en-US"/>
          </a:p>
        </p:txBody>
      </p:sp>
    </p:spTree>
    <p:extLst>
      <p:ext uri="{BB962C8B-B14F-4D97-AF65-F5344CB8AC3E}">
        <p14:creationId xmlns:p14="http://schemas.microsoft.com/office/powerpoint/2010/main" val="26402596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9C995-E22D-9A6C-963D-151A6B2978A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C14222-86F4-D102-0857-14F8C97973AA}"/>
              </a:ext>
            </a:extLst>
          </p:cNvPr>
          <p:cNvSpPr>
            <a:spLocks noGrp="1"/>
          </p:cNvSpPr>
          <p:nvPr>
            <p:ph type="sldNum" sz="quarter" idx="11"/>
          </p:nvPr>
        </p:nvSpPr>
        <p:spPr/>
        <p:txBody>
          <a:bodyPr/>
          <a:lstStyle/>
          <a:p>
            <a:fld id="{383B7B7A-CDDA-7C44-B1B0-1F1E45567B3B}" type="slidenum">
              <a:rPr lang="en-US" smtClean="0"/>
              <a:pPr/>
              <a:t>92</a:t>
            </a:fld>
            <a:endParaRPr lang="en-US"/>
          </a:p>
        </p:txBody>
      </p:sp>
      <p:sp>
        <p:nvSpPr>
          <p:cNvPr id="4" name="Text Placeholder 3">
            <a:extLst>
              <a:ext uri="{FF2B5EF4-FFF2-40B4-BE49-F238E27FC236}">
                <a16:creationId xmlns:a16="http://schemas.microsoft.com/office/drawing/2014/main" id="{3D5D033F-12E1-3A4F-49CF-719A1FD150D8}"/>
              </a:ext>
            </a:extLst>
          </p:cNvPr>
          <p:cNvSpPr>
            <a:spLocks noGrp="1"/>
          </p:cNvSpPr>
          <p:nvPr>
            <p:ph type="body" sz="quarter" idx="12"/>
          </p:nvPr>
        </p:nvSpPr>
        <p:spPr>
          <a:xfrm>
            <a:off x="390617" y="790113"/>
            <a:ext cx="11301274" cy="4905838"/>
          </a:xfrm>
        </p:spPr>
        <p:txBody>
          <a:bodyPr>
            <a:normAutofit/>
          </a:bodyPr>
          <a:lstStyle/>
          <a:p>
            <a:pPr>
              <a:buClrTx/>
              <a:defRPr/>
            </a:pPr>
            <a:r>
              <a:rPr lang="en-US" sz="3200">
                <a:solidFill>
                  <a:srgbClr val="000000"/>
                </a:solidFill>
                <a:cs typeface="Arial" panose="020B0604020202020204" pitchFamily="34" charset="0"/>
              </a:rPr>
              <a:t>Impose different terms or conditions on a loan, such as different interest rates, points, or fees. </a:t>
            </a:r>
            <a:r>
              <a:rPr lang="en-US" sz="3200" i="1">
                <a:solidFill>
                  <a:srgbClr val="000000"/>
                </a:solidFill>
                <a:cs typeface="Arial" panose="020B0604020202020204" pitchFamily="34" charset="0"/>
              </a:rPr>
              <a:t>(One of the most common ways people are discriminated against in mortgage lending.)</a:t>
            </a:r>
          </a:p>
          <a:p>
            <a:pPr>
              <a:buClrTx/>
              <a:defRPr/>
            </a:pPr>
            <a:endParaRPr lang="en-US" sz="3200" b="1">
              <a:solidFill>
                <a:srgbClr val="000000"/>
              </a:solidFill>
              <a:cs typeface="Arial" panose="020B0604020202020204" pitchFamily="34" charset="0"/>
            </a:endParaRPr>
          </a:p>
          <a:p>
            <a:pPr>
              <a:buClrTx/>
              <a:defRPr/>
            </a:pPr>
            <a:r>
              <a:rPr lang="en-US" sz="3200">
                <a:solidFill>
                  <a:srgbClr val="000000"/>
                </a:solidFill>
                <a:cs typeface="Arial" panose="020B0604020202020204" pitchFamily="34" charset="0"/>
              </a:rPr>
              <a:t>Discriminate in appraising property.</a:t>
            </a:r>
          </a:p>
          <a:p>
            <a:endParaRPr lang="en-US"/>
          </a:p>
        </p:txBody>
      </p:sp>
    </p:spTree>
    <p:extLst>
      <p:ext uri="{BB962C8B-B14F-4D97-AF65-F5344CB8AC3E}">
        <p14:creationId xmlns:p14="http://schemas.microsoft.com/office/powerpoint/2010/main" val="32411811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E5E8D-0DE6-48AA-6A38-E41BDF620E8B}"/>
            </a:ext>
          </a:extLst>
        </p:cNvPr>
        <p:cNvGrpSpPr/>
        <p:nvPr/>
      </p:nvGrpSpPr>
      <p:grpSpPr>
        <a:xfrm>
          <a:off x="0" y="0"/>
          <a:ext cx="0" cy="0"/>
          <a:chOff x="0" y="0"/>
          <a:chExt cx="0" cy="0"/>
        </a:xfrm>
      </p:grpSpPr>
      <p:pic>
        <p:nvPicPr>
          <p:cNvPr id="7" name="Picture 6"/>
          <p:cNvPicPr>
            <a:picLocks noChangeAspect="1"/>
          </p:cNvPicPr>
          <p:nvPr/>
        </p:nvPicPr>
        <p:blipFill>
          <a:blip r:embed="rId2">
            <a:duotone>
              <a:schemeClr val="accent1">
                <a:shade val="45000"/>
                <a:satMod val="135000"/>
              </a:schemeClr>
              <a:prstClr val="white"/>
            </a:duotone>
          </a:blip>
          <a:stretch>
            <a:fillRect/>
          </a:stretch>
        </p:blipFill>
        <p:spPr>
          <a:xfrm>
            <a:off x="191928" y="652643"/>
            <a:ext cx="11808145" cy="5488752"/>
          </a:xfrm>
          <a:prstGeom prst="rect">
            <a:avLst/>
          </a:prstGeom>
        </p:spPr>
      </p:pic>
      <p:sp>
        <p:nvSpPr>
          <p:cNvPr id="2" name="Slide Number Placeholder 1">
            <a:extLst>
              <a:ext uri="{FF2B5EF4-FFF2-40B4-BE49-F238E27FC236}">
                <a16:creationId xmlns:a16="http://schemas.microsoft.com/office/drawing/2014/main" id="{26EC6DA1-9BA1-27BB-6305-397E4FBE4C19}"/>
              </a:ext>
            </a:extLst>
          </p:cNvPr>
          <p:cNvSpPr>
            <a:spLocks noGrp="1"/>
          </p:cNvSpPr>
          <p:nvPr>
            <p:ph type="sldNum" sz="quarter" idx="11"/>
          </p:nvPr>
        </p:nvSpPr>
        <p:spPr/>
        <p:txBody>
          <a:bodyPr/>
          <a:lstStyle/>
          <a:p>
            <a:fld id="{383B7B7A-CDDA-7C44-B1B0-1F1E45567B3B}" type="slidenum">
              <a:rPr lang="en-US" smtClean="0"/>
              <a:pPr/>
              <a:t>93</a:t>
            </a:fld>
            <a:endParaRPr lang="en-US"/>
          </a:p>
        </p:txBody>
      </p:sp>
      <p:sp>
        <p:nvSpPr>
          <p:cNvPr id="4" name="Text Placeholder 3">
            <a:extLst>
              <a:ext uri="{FF2B5EF4-FFF2-40B4-BE49-F238E27FC236}">
                <a16:creationId xmlns:a16="http://schemas.microsoft.com/office/drawing/2014/main" id="{D09E0BB1-FBC1-F8D5-C157-8FD3A2E29973}"/>
              </a:ext>
            </a:extLst>
          </p:cNvPr>
          <p:cNvSpPr>
            <a:spLocks noGrp="1"/>
          </p:cNvSpPr>
          <p:nvPr>
            <p:ph type="body" sz="quarter" idx="12"/>
          </p:nvPr>
        </p:nvSpPr>
        <p:spPr>
          <a:xfrm>
            <a:off x="417250" y="807868"/>
            <a:ext cx="5708342" cy="4882717"/>
          </a:xfrm>
        </p:spPr>
        <p:txBody>
          <a:bodyPr>
            <a:normAutofit/>
          </a:bodyPr>
          <a:lstStyle/>
          <a:p>
            <a:pPr>
              <a:buClr>
                <a:schemeClr val="bg1"/>
              </a:buClr>
              <a:defRPr/>
            </a:pPr>
            <a:r>
              <a:rPr lang="en-US" sz="3200">
                <a:solidFill>
                  <a:schemeClr val="bg1"/>
                </a:solidFill>
                <a:cs typeface="Arial" panose="020B0604020202020204" pitchFamily="34" charset="0"/>
              </a:rPr>
              <a:t>Refuse to purchase a loan. (secondary mortgage market) </a:t>
            </a:r>
          </a:p>
          <a:p>
            <a:pPr marL="0" indent="0">
              <a:buClr>
                <a:schemeClr val="bg1"/>
              </a:buClr>
              <a:buNone/>
              <a:defRPr/>
            </a:pPr>
            <a:endParaRPr lang="en-US" sz="3200">
              <a:solidFill>
                <a:schemeClr val="bg1"/>
              </a:solidFill>
              <a:cs typeface="Arial" panose="020B0604020202020204" pitchFamily="34" charset="0"/>
            </a:endParaRPr>
          </a:p>
          <a:p>
            <a:pPr>
              <a:buClr>
                <a:schemeClr val="bg1"/>
              </a:buClr>
              <a:defRPr/>
            </a:pPr>
            <a:r>
              <a:rPr lang="en-US" sz="3200">
                <a:solidFill>
                  <a:schemeClr val="bg1"/>
                </a:solidFill>
                <a:cs typeface="Arial" panose="020B0604020202020204" pitchFamily="34" charset="0"/>
              </a:rPr>
              <a:t>Set different terms or conditions for purchasing a loan.</a:t>
            </a:r>
          </a:p>
          <a:p>
            <a:endParaRPr lang="en-US">
              <a:solidFill>
                <a:schemeClr val="bg1"/>
              </a:solidFill>
            </a:endParaRPr>
          </a:p>
        </p:txBody>
      </p:sp>
    </p:spTree>
    <p:extLst>
      <p:ext uri="{BB962C8B-B14F-4D97-AF65-F5344CB8AC3E}">
        <p14:creationId xmlns:p14="http://schemas.microsoft.com/office/powerpoint/2010/main" val="40315036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6F122-133D-727F-BCBE-8A34EC98E1D4}"/>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49DCAA00-B636-0AB5-1273-71CCEC14E64B}"/>
              </a:ext>
            </a:extLst>
          </p:cNvPr>
          <p:cNvSpPr txBox="1">
            <a:spLocks/>
          </p:cNvSpPr>
          <p:nvPr/>
        </p:nvSpPr>
        <p:spPr>
          <a:xfrm>
            <a:off x="381000" y="627892"/>
            <a:ext cx="11430000" cy="982861"/>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latin typeface="Source Sans Pro"/>
                <a:ea typeface="Source Sans Pro"/>
              </a:rPr>
              <a:t>OHFA Homeownership Programs</a:t>
            </a:r>
          </a:p>
        </p:txBody>
      </p:sp>
    </p:spTree>
    <p:extLst>
      <p:ext uri="{BB962C8B-B14F-4D97-AF65-F5344CB8AC3E}">
        <p14:creationId xmlns:p14="http://schemas.microsoft.com/office/powerpoint/2010/main" val="36479344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E0BBB-40EF-FB32-0D2D-F57949CA1A8D}"/>
              </a:ext>
            </a:extLst>
          </p:cNvPr>
          <p:cNvSpPr>
            <a:spLocks noGrp="1"/>
          </p:cNvSpPr>
          <p:nvPr>
            <p:ph type="sldNum" sz="quarter" idx="11"/>
          </p:nvPr>
        </p:nvSpPr>
        <p:spPr/>
        <p:txBody>
          <a:bodyPr/>
          <a:lstStyle/>
          <a:p>
            <a:fld id="{383B7B7A-CDDA-7C44-B1B0-1F1E45567B3B}" type="slidenum">
              <a:rPr lang="en-US" smtClean="0"/>
              <a:pPr/>
              <a:t>95</a:t>
            </a:fld>
            <a:endParaRPr lang="en-US"/>
          </a:p>
        </p:txBody>
      </p:sp>
      <p:pic>
        <p:nvPicPr>
          <p:cNvPr id="3" name="Online Media 2" title="OHFA Columbus Homebuyer Story">
            <a:hlinkClick r:id="" action="ppaction://media"/>
            <a:extLst>
              <a:ext uri="{FF2B5EF4-FFF2-40B4-BE49-F238E27FC236}">
                <a16:creationId xmlns:a16="http://schemas.microsoft.com/office/drawing/2014/main" id="{DE7BA6B2-6BD0-A486-2561-CF6875E25E2A}"/>
              </a:ext>
            </a:extLst>
          </p:cNvPr>
          <p:cNvPicPr>
            <a:picLocks noRot="1" noChangeAspect="1"/>
          </p:cNvPicPr>
          <p:nvPr>
            <a:videoFile r:link="rId1"/>
          </p:nvPr>
        </p:nvPicPr>
        <p:blipFill>
          <a:blip r:embed="rId3"/>
          <a:stretch>
            <a:fillRect/>
          </a:stretch>
        </p:blipFill>
        <p:spPr>
          <a:xfrm>
            <a:off x="1333007" y="737903"/>
            <a:ext cx="9525985" cy="5382194"/>
          </a:xfrm>
          <a:prstGeom prst="rect">
            <a:avLst/>
          </a:prstGeom>
        </p:spPr>
      </p:pic>
    </p:spTree>
    <p:extLst>
      <p:ext uri="{BB962C8B-B14F-4D97-AF65-F5344CB8AC3E}">
        <p14:creationId xmlns:p14="http://schemas.microsoft.com/office/powerpoint/2010/main" val="52673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22C56-45E1-BB0F-7F47-6F0D8FCFF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50F29-FB23-3AC4-FA71-28891560B3D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B7B7A-CDDA-7C44-B1B0-1F1E45567B3B}" type="slidenum">
              <a:rPr kumimoji="0" lang="en-US" sz="1200" b="1" i="0" u="none" strike="noStrike" kern="1200" cap="none" spc="0" normalizeH="0" baseline="0" noProof="0" smtClean="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1" i="0" u="none" strike="noStrike" kern="1200" cap="none" spc="0" normalizeH="0" baseline="0" noProof="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54DF2F60-A1DA-0891-1F60-E3947FECDE8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72647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E0BBB-40EF-FB32-0D2D-F57949CA1A8D}"/>
              </a:ext>
            </a:extLst>
          </p:cNvPr>
          <p:cNvSpPr>
            <a:spLocks noGrp="1"/>
          </p:cNvSpPr>
          <p:nvPr>
            <p:ph type="sldNum" sz="quarter" idx="11"/>
          </p:nvPr>
        </p:nvSpPr>
        <p:spPr/>
        <p:txBody>
          <a:bodyPr/>
          <a:lstStyle/>
          <a:p>
            <a:fld id="{383B7B7A-CDDA-7C44-B1B0-1F1E45567B3B}" type="slidenum">
              <a:rPr lang="en-US" smtClean="0"/>
              <a:pPr/>
              <a:t>97</a:t>
            </a:fld>
            <a:endParaRPr lang="en-US"/>
          </a:p>
        </p:txBody>
      </p:sp>
      <p:pic>
        <p:nvPicPr>
          <p:cNvPr id="6" name="Picture 5">
            <a:extLst>
              <a:ext uri="{FF2B5EF4-FFF2-40B4-BE49-F238E27FC236}">
                <a16:creationId xmlns:a16="http://schemas.microsoft.com/office/drawing/2014/main" id="{C14AC20D-9B78-C580-BF34-6B6F9673966C}"/>
              </a:ext>
            </a:extLst>
          </p:cNvPr>
          <p:cNvPicPr>
            <a:picLocks noChangeAspect="1"/>
          </p:cNvPicPr>
          <p:nvPr/>
        </p:nvPicPr>
        <p:blipFill>
          <a:blip r:embed="rId2"/>
          <a:stretch>
            <a:fillRect/>
          </a:stretch>
        </p:blipFill>
        <p:spPr>
          <a:xfrm>
            <a:off x="855133" y="552449"/>
            <a:ext cx="10481733" cy="5895975"/>
          </a:xfrm>
          <a:prstGeom prst="rect">
            <a:avLst/>
          </a:prstGeom>
        </p:spPr>
      </p:pic>
    </p:spTree>
    <p:extLst>
      <p:ext uri="{BB962C8B-B14F-4D97-AF65-F5344CB8AC3E}">
        <p14:creationId xmlns:p14="http://schemas.microsoft.com/office/powerpoint/2010/main" val="22205945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6743" name="Rectangle 116742">
            <a:extLst>
              <a:ext uri="{FF2B5EF4-FFF2-40B4-BE49-F238E27FC236}">
                <a16:creationId xmlns:a16="http://schemas.microsoft.com/office/drawing/2014/main" id="{2C394A29-FB96-4573-9568-DADA00F59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4818" name="Title 1"/>
          <p:cNvSpPr>
            <a:spLocks noGrp="1"/>
          </p:cNvSpPr>
          <p:nvPr>
            <p:ph type="title"/>
          </p:nvPr>
        </p:nvSpPr>
        <p:spPr>
          <a:xfrm>
            <a:off x="-56832" y="799205"/>
            <a:ext cx="8114189" cy="813725"/>
          </a:xfrm>
        </p:spPr>
        <p:txBody>
          <a:bodyPr anchor="t">
            <a:normAutofit/>
          </a:bodyPr>
          <a:lstStyle/>
          <a:p>
            <a:r>
              <a:rPr lang="en-US" altLang="en-US" sz="3600" b="1">
                <a:solidFill>
                  <a:schemeClr val="bg1"/>
                </a:solidFill>
                <a:latin typeface="Source Sans Pro"/>
                <a:ea typeface="Source Sans Pro"/>
              </a:rPr>
              <a:t>Important Items to Know about OHFA</a:t>
            </a:r>
          </a:p>
        </p:txBody>
      </p:sp>
      <p:sp>
        <p:nvSpPr>
          <p:cNvPr id="3" name="Content Placeholder 2"/>
          <p:cNvSpPr>
            <a:spLocks noGrp="1"/>
          </p:cNvSpPr>
          <p:nvPr>
            <p:ph idx="1"/>
          </p:nvPr>
        </p:nvSpPr>
        <p:spPr>
          <a:xfrm>
            <a:off x="207373" y="1358284"/>
            <a:ext cx="7332616" cy="4589756"/>
          </a:xfrm>
        </p:spPr>
        <p:txBody>
          <a:bodyPr lIns="91440" tIns="45720" rIns="91440" bIns="45720" anchor="t">
            <a:normAutofit/>
          </a:bodyPr>
          <a:lstStyle/>
          <a:p>
            <a:pPr marL="514350" indent="-514350">
              <a:lnSpc>
                <a:spcPct val="90000"/>
              </a:lnSpc>
              <a:buFont typeface="+mj-lt"/>
              <a:buAutoNum type="arabicPeriod"/>
            </a:pPr>
            <a:endParaRPr lang="en-US">
              <a:solidFill>
                <a:srgbClr val="FFFFFF"/>
              </a:solidFill>
              <a:latin typeface="Source Sans Pro"/>
              <a:ea typeface="Source Sans Pro"/>
            </a:endParaRPr>
          </a:p>
          <a:p>
            <a:pPr marL="514350" indent="-514350">
              <a:lnSpc>
                <a:spcPct val="90000"/>
              </a:lnSpc>
              <a:buFont typeface="+mj-lt"/>
              <a:buAutoNum type="arabicPeriod"/>
            </a:pPr>
            <a:r>
              <a:rPr lang="en-US">
                <a:solidFill>
                  <a:srgbClr val="FFFFFF"/>
                </a:solidFill>
                <a:latin typeface="Source Sans Pro"/>
                <a:ea typeface="Source Sans Pro"/>
              </a:rPr>
              <a:t>OHFA  homeownership programs can be used anywhere in the State of Ohio. </a:t>
            </a:r>
          </a:p>
          <a:p>
            <a:pPr marL="514350" indent="-514350">
              <a:lnSpc>
                <a:spcPct val="90000"/>
              </a:lnSpc>
              <a:buFont typeface="+mj-lt"/>
              <a:buAutoNum type="arabicPeriod"/>
            </a:pPr>
            <a:endParaRPr lang="en-US">
              <a:solidFill>
                <a:srgbClr val="FFFFFF"/>
              </a:solidFill>
              <a:latin typeface="Source Sans Pro"/>
              <a:ea typeface="Source Sans Pro"/>
            </a:endParaRPr>
          </a:p>
          <a:p>
            <a:pPr marL="514350" indent="-514350">
              <a:lnSpc>
                <a:spcPct val="90000"/>
              </a:lnSpc>
              <a:buFont typeface="+mj-lt"/>
              <a:buAutoNum type="arabicPeriod"/>
            </a:pPr>
            <a:r>
              <a:rPr lang="en-US">
                <a:solidFill>
                  <a:srgbClr val="FFFFFF"/>
                </a:solidFill>
                <a:latin typeface="Source Sans Pro"/>
                <a:ea typeface="Source Sans Pro"/>
              </a:rPr>
              <a:t>Not all lenders (Banks or Mortgage Companies) are OHFA participating lenders. Participating lenders can be found at: www.myohiohome.org</a:t>
            </a:r>
          </a:p>
        </p:txBody>
      </p:sp>
      <p:pic>
        <p:nvPicPr>
          <p:cNvPr id="116738" name="Picture 2" descr="C:\Users\jduy\AppData\Local\Microsoft\Windows\Temporary Internet Files\Content.IE5\9P7Q8UPE\MC900189620[1].jpg"/>
          <p:cNvPicPr>
            <a:picLocks noChangeAspect="1" noChangeArrowheads="1"/>
          </p:cNvPicPr>
          <p:nvPr/>
        </p:nvPicPr>
        <p:blipFill rotWithShape="1">
          <a:blip r:embed="rId2"/>
          <a:srcRect r="1" b="6540"/>
          <a:stretch/>
        </p:blipFill>
        <p:spPr bwMode="auto">
          <a:xfrm>
            <a:off x="7780019" y="3360216"/>
            <a:ext cx="4410602" cy="3248023"/>
          </a:xfrm>
          <a:custGeom>
            <a:avLst/>
            <a:gdLst/>
            <a:ahLst/>
            <a:cxnLst/>
            <a:rect l="l" t="t" r="r" b="b"/>
            <a:pathLst>
              <a:path w="4543952" h="3333748">
                <a:moveTo>
                  <a:pt x="296953" y="3138288"/>
                </a:moveTo>
                <a:lnTo>
                  <a:pt x="296953" y="3138289"/>
                </a:lnTo>
                <a:lnTo>
                  <a:pt x="296954" y="3138291"/>
                </a:lnTo>
                <a:lnTo>
                  <a:pt x="311551" y="3178723"/>
                </a:lnTo>
                <a:lnTo>
                  <a:pt x="297715" y="3218299"/>
                </a:lnTo>
                <a:lnTo>
                  <a:pt x="297714" y="3218302"/>
                </a:lnTo>
                <a:lnTo>
                  <a:pt x="283011" y="3252547"/>
                </a:lnTo>
                <a:lnTo>
                  <a:pt x="278238" y="3287809"/>
                </a:lnTo>
                <a:lnTo>
                  <a:pt x="278237" y="3287810"/>
                </a:lnTo>
                <a:lnTo>
                  <a:pt x="278237" y="3287811"/>
                </a:lnTo>
                <a:lnTo>
                  <a:pt x="278238" y="3287809"/>
                </a:lnTo>
                <a:lnTo>
                  <a:pt x="297714" y="3218302"/>
                </a:lnTo>
                <a:lnTo>
                  <a:pt x="297715" y="3218300"/>
                </a:lnTo>
                <a:cubicBezTo>
                  <a:pt x="306003" y="3204966"/>
                  <a:pt x="311147" y="3191916"/>
                  <a:pt x="311551" y="3178724"/>
                </a:cubicBezTo>
                <a:lnTo>
                  <a:pt x="311551" y="3178723"/>
                </a:lnTo>
                <a:lnTo>
                  <a:pt x="308405" y="3158774"/>
                </a:lnTo>
                <a:lnTo>
                  <a:pt x="296954" y="3138291"/>
                </a:lnTo>
                <a:close/>
                <a:moveTo>
                  <a:pt x="328959" y="3040367"/>
                </a:moveTo>
                <a:lnTo>
                  <a:pt x="306480" y="3064372"/>
                </a:lnTo>
                <a:cubicBezTo>
                  <a:pt x="298003" y="3073325"/>
                  <a:pt x="291954" y="3087089"/>
                  <a:pt x="289858" y="3100971"/>
                </a:cubicBezTo>
                <a:lnTo>
                  <a:pt x="289858" y="3100972"/>
                </a:lnTo>
                <a:lnTo>
                  <a:pt x="289870" y="3121299"/>
                </a:lnTo>
                <a:lnTo>
                  <a:pt x="296953" y="3138287"/>
                </a:lnTo>
                <a:lnTo>
                  <a:pt x="289858" y="3100972"/>
                </a:lnTo>
                <a:lnTo>
                  <a:pt x="306480" y="3064373"/>
                </a:lnTo>
                <a:cubicBezTo>
                  <a:pt x="312576" y="3057894"/>
                  <a:pt x="318672" y="3051226"/>
                  <a:pt x="328959" y="3040368"/>
                </a:cubicBezTo>
                <a:close/>
                <a:moveTo>
                  <a:pt x="248638" y="2914728"/>
                </a:moveTo>
                <a:cubicBezTo>
                  <a:pt x="258140" y="2919824"/>
                  <a:pt x="265617" y="2927397"/>
                  <a:pt x="268569" y="2939588"/>
                </a:cubicBezTo>
                <a:lnTo>
                  <a:pt x="268572" y="2939596"/>
                </a:lnTo>
                <a:lnTo>
                  <a:pt x="279556" y="2983799"/>
                </a:lnTo>
                <a:lnTo>
                  <a:pt x="282367" y="2988759"/>
                </a:lnTo>
                <a:lnTo>
                  <a:pt x="284834" y="2997551"/>
                </a:lnTo>
                <a:lnTo>
                  <a:pt x="301172" y="3021942"/>
                </a:lnTo>
                <a:lnTo>
                  <a:pt x="301172" y="3021941"/>
                </a:lnTo>
                <a:lnTo>
                  <a:pt x="282367" y="2988759"/>
                </a:lnTo>
                <a:lnTo>
                  <a:pt x="268572" y="2939596"/>
                </a:lnTo>
                <a:lnTo>
                  <a:pt x="268569" y="2939587"/>
                </a:lnTo>
                <a:close/>
                <a:moveTo>
                  <a:pt x="166047" y="2867990"/>
                </a:moveTo>
                <a:lnTo>
                  <a:pt x="173364" y="2883080"/>
                </a:lnTo>
                <a:lnTo>
                  <a:pt x="173364" y="2883079"/>
                </a:lnTo>
                <a:close/>
                <a:moveTo>
                  <a:pt x="157695" y="2469038"/>
                </a:moveTo>
                <a:lnTo>
                  <a:pt x="157695" y="2469039"/>
                </a:lnTo>
                <a:cubicBezTo>
                  <a:pt x="158837" y="2480279"/>
                  <a:pt x="158647" y="2493233"/>
                  <a:pt x="164171" y="2502188"/>
                </a:cubicBezTo>
                <a:cubicBezTo>
                  <a:pt x="181508" y="2530573"/>
                  <a:pt x="200176" y="2558006"/>
                  <a:pt x="220371" y="2584486"/>
                </a:cubicBezTo>
                <a:lnTo>
                  <a:pt x="234064" y="2609062"/>
                </a:lnTo>
                <a:lnTo>
                  <a:pt x="218468" y="2631347"/>
                </a:lnTo>
                <a:lnTo>
                  <a:pt x="218465" y="2631349"/>
                </a:lnTo>
                <a:cubicBezTo>
                  <a:pt x="196176" y="2651544"/>
                  <a:pt x="184556" y="2676691"/>
                  <a:pt x="179794" y="2704503"/>
                </a:cubicBezTo>
                <a:cubicBezTo>
                  <a:pt x="172363" y="2748511"/>
                  <a:pt x="166077" y="2792898"/>
                  <a:pt x="162457" y="2837286"/>
                </a:cubicBezTo>
                <a:lnTo>
                  <a:pt x="162457" y="2837287"/>
                </a:lnTo>
                <a:lnTo>
                  <a:pt x="179794" y="2704504"/>
                </a:lnTo>
                <a:cubicBezTo>
                  <a:pt x="184556" y="2676692"/>
                  <a:pt x="196176" y="2651545"/>
                  <a:pt x="218465" y="2631350"/>
                </a:cubicBezTo>
                <a:lnTo>
                  <a:pt x="218468" y="2631347"/>
                </a:lnTo>
                <a:lnTo>
                  <a:pt x="230364" y="2618937"/>
                </a:lnTo>
                <a:lnTo>
                  <a:pt x="234064" y="2609062"/>
                </a:lnTo>
                <a:lnTo>
                  <a:pt x="234064" y="2609061"/>
                </a:lnTo>
                <a:cubicBezTo>
                  <a:pt x="233993" y="2602631"/>
                  <a:pt x="229039" y="2595821"/>
                  <a:pt x="220371" y="2584485"/>
                </a:cubicBezTo>
                <a:cubicBezTo>
                  <a:pt x="200176" y="2558005"/>
                  <a:pt x="181508" y="2530572"/>
                  <a:pt x="164171" y="2502187"/>
                </a:cubicBezTo>
                <a:cubicBezTo>
                  <a:pt x="158647" y="2493232"/>
                  <a:pt x="158837" y="2480278"/>
                  <a:pt x="157695" y="2469038"/>
                </a:cubicBezTo>
                <a:close/>
                <a:moveTo>
                  <a:pt x="401733" y="697138"/>
                </a:moveTo>
                <a:lnTo>
                  <a:pt x="396017" y="728761"/>
                </a:lnTo>
                <a:cubicBezTo>
                  <a:pt x="383824" y="753148"/>
                  <a:pt x="368204" y="775817"/>
                  <a:pt x="356201" y="800392"/>
                </a:cubicBezTo>
                <a:cubicBezTo>
                  <a:pt x="350487" y="812204"/>
                  <a:pt x="347439" y="826301"/>
                  <a:pt x="347247" y="839637"/>
                </a:cubicBezTo>
                <a:lnTo>
                  <a:pt x="347247" y="839638"/>
                </a:lnTo>
                <a:cubicBezTo>
                  <a:pt x="346295" y="879073"/>
                  <a:pt x="346295" y="918509"/>
                  <a:pt x="348009" y="957752"/>
                </a:cubicBezTo>
                <a:cubicBezTo>
                  <a:pt x="350677" y="1022524"/>
                  <a:pt x="351249" y="1088248"/>
                  <a:pt x="408019" y="1134922"/>
                </a:cubicBezTo>
                <a:cubicBezTo>
                  <a:pt x="412591" y="1138734"/>
                  <a:pt x="415259" y="1146924"/>
                  <a:pt x="416021" y="1153403"/>
                </a:cubicBezTo>
                <a:cubicBezTo>
                  <a:pt x="419640" y="1183312"/>
                  <a:pt x="420022" y="1213983"/>
                  <a:pt x="425928" y="1243512"/>
                </a:cubicBezTo>
                <a:lnTo>
                  <a:pt x="427237" y="1276230"/>
                </a:lnTo>
                <a:lnTo>
                  <a:pt x="412401" y="1304663"/>
                </a:lnTo>
                <a:cubicBezTo>
                  <a:pt x="404115" y="1313450"/>
                  <a:pt x="397114" y="1322961"/>
                  <a:pt x="391971" y="1333064"/>
                </a:cubicBezTo>
                <a:lnTo>
                  <a:pt x="390221" y="1339090"/>
                </a:lnTo>
                <a:lnTo>
                  <a:pt x="387469" y="1343361"/>
                </a:lnTo>
                <a:lnTo>
                  <a:pt x="382691" y="1365022"/>
                </a:lnTo>
                <a:lnTo>
                  <a:pt x="382691" y="1365023"/>
                </a:lnTo>
                <a:cubicBezTo>
                  <a:pt x="382122" y="1372461"/>
                  <a:pt x="382634" y="1380105"/>
                  <a:pt x="384396" y="1387916"/>
                </a:cubicBezTo>
                <a:lnTo>
                  <a:pt x="385799" y="1409552"/>
                </a:lnTo>
                <a:lnTo>
                  <a:pt x="378247" y="1433200"/>
                </a:lnTo>
                <a:lnTo>
                  <a:pt x="360964" y="1462784"/>
                </a:lnTo>
                <a:cubicBezTo>
                  <a:pt x="349725" y="1479548"/>
                  <a:pt x="335627" y="1498599"/>
                  <a:pt x="334485" y="1517268"/>
                </a:cubicBezTo>
                <a:lnTo>
                  <a:pt x="334484" y="1517275"/>
                </a:lnTo>
                <a:lnTo>
                  <a:pt x="327690" y="1546330"/>
                </a:lnTo>
                <a:lnTo>
                  <a:pt x="321371" y="1563170"/>
                </a:lnTo>
                <a:lnTo>
                  <a:pt x="321364" y="1563197"/>
                </a:lnTo>
                <a:lnTo>
                  <a:pt x="315482" y="1578208"/>
                </a:lnTo>
                <a:lnTo>
                  <a:pt x="308338" y="1608967"/>
                </a:lnTo>
                <a:lnTo>
                  <a:pt x="308337" y="1608971"/>
                </a:lnTo>
                <a:lnTo>
                  <a:pt x="308337" y="1608972"/>
                </a:lnTo>
                <a:lnTo>
                  <a:pt x="315052" y="1641861"/>
                </a:lnTo>
                <a:lnTo>
                  <a:pt x="314362" y="1647837"/>
                </a:lnTo>
                <a:cubicBezTo>
                  <a:pt x="313481" y="1650147"/>
                  <a:pt x="312290" y="1652623"/>
                  <a:pt x="311814" y="1654814"/>
                </a:cubicBezTo>
                <a:lnTo>
                  <a:pt x="311814" y="1654815"/>
                </a:lnTo>
                <a:cubicBezTo>
                  <a:pt x="304574" y="1689869"/>
                  <a:pt x="311624" y="1722826"/>
                  <a:pt x="335437" y="1748544"/>
                </a:cubicBezTo>
                <a:lnTo>
                  <a:pt x="360397" y="1797098"/>
                </a:lnTo>
                <a:lnTo>
                  <a:pt x="364317" y="1830761"/>
                </a:lnTo>
                <a:lnTo>
                  <a:pt x="359440" y="1861131"/>
                </a:lnTo>
                <a:cubicBezTo>
                  <a:pt x="356201" y="1874468"/>
                  <a:pt x="353915" y="1887804"/>
                  <a:pt x="351249" y="1901329"/>
                </a:cubicBezTo>
                <a:cubicBezTo>
                  <a:pt x="347439" y="1919617"/>
                  <a:pt x="343437" y="1938098"/>
                  <a:pt x="339627" y="1956384"/>
                </a:cubicBezTo>
                <a:cubicBezTo>
                  <a:pt x="337722" y="1965244"/>
                  <a:pt x="335151" y="1974579"/>
                  <a:pt x="335103" y="1983414"/>
                </a:cubicBezTo>
                <a:lnTo>
                  <a:pt x="335103" y="1983415"/>
                </a:lnTo>
                <a:lnTo>
                  <a:pt x="337324" y="1996169"/>
                </a:lnTo>
                <a:lnTo>
                  <a:pt x="345722" y="2007439"/>
                </a:lnTo>
                <a:lnTo>
                  <a:pt x="345723" y="2007441"/>
                </a:lnTo>
                <a:lnTo>
                  <a:pt x="355869" y="2023325"/>
                </a:lnTo>
                <a:lnTo>
                  <a:pt x="346295" y="2038493"/>
                </a:lnTo>
                <a:cubicBezTo>
                  <a:pt x="303622" y="2076214"/>
                  <a:pt x="276951" y="2121936"/>
                  <a:pt x="275047" y="2180230"/>
                </a:cubicBezTo>
                <a:cubicBezTo>
                  <a:pt x="274665" y="2192232"/>
                  <a:pt x="271999" y="2204425"/>
                  <a:pt x="269141" y="2216235"/>
                </a:cubicBezTo>
                <a:cubicBezTo>
                  <a:pt x="267426" y="2223475"/>
                  <a:pt x="265520" y="2232240"/>
                  <a:pt x="260376" y="2236620"/>
                </a:cubicBezTo>
                <a:cubicBezTo>
                  <a:pt x="221133" y="2270721"/>
                  <a:pt x="193890" y="2313204"/>
                  <a:pt x="171981" y="2359498"/>
                </a:cubicBezTo>
                <a:lnTo>
                  <a:pt x="171979" y="2359503"/>
                </a:lnTo>
                <a:lnTo>
                  <a:pt x="160957" y="2385098"/>
                </a:lnTo>
                <a:lnTo>
                  <a:pt x="154076" y="2411693"/>
                </a:lnTo>
                <a:lnTo>
                  <a:pt x="154075" y="2411696"/>
                </a:lnTo>
                <a:lnTo>
                  <a:pt x="154075" y="2411697"/>
                </a:lnTo>
                <a:lnTo>
                  <a:pt x="154242" y="2440224"/>
                </a:lnTo>
                <a:lnTo>
                  <a:pt x="157695" y="2469037"/>
                </a:lnTo>
                <a:lnTo>
                  <a:pt x="154075" y="2411697"/>
                </a:lnTo>
                <a:lnTo>
                  <a:pt x="154076" y="2411693"/>
                </a:lnTo>
                <a:lnTo>
                  <a:pt x="171979" y="2359503"/>
                </a:lnTo>
                <a:lnTo>
                  <a:pt x="171981" y="2359499"/>
                </a:lnTo>
                <a:cubicBezTo>
                  <a:pt x="193890" y="2313205"/>
                  <a:pt x="221133" y="2270722"/>
                  <a:pt x="260376" y="2236621"/>
                </a:cubicBezTo>
                <a:cubicBezTo>
                  <a:pt x="265520" y="2232241"/>
                  <a:pt x="267426" y="2223476"/>
                  <a:pt x="269141" y="2216236"/>
                </a:cubicBezTo>
                <a:cubicBezTo>
                  <a:pt x="271999" y="2204426"/>
                  <a:pt x="274665" y="2192233"/>
                  <a:pt x="275047" y="2180231"/>
                </a:cubicBezTo>
                <a:cubicBezTo>
                  <a:pt x="276951" y="2121937"/>
                  <a:pt x="303622" y="2076215"/>
                  <a:pt x="346295" y="2038494"/>
                </a:cubicBezTo>
                <a:cubicBezTo>
                  <a:pt x="352392" y="2033065"/>
                  <a:pt x="355774" y="2028255"/>
                  <a:pt x="355869" y="2023326"/>
                </a:cubicBezTo>
                <a:lnTo>
                  <a:pt x="355869" y="2023325"/>
                </a:lnTo>
                <a:cubicBezTo>
                  <a:pt x="355964" y="2018396"/>
                  <a:pt x="352773" y="2013347"/>
                  <a:pt x="345723" y="2007440"/>
                </a:cubicBezTo>
                <a:lnTo>
                  <a:pt x="345722" y="2007439"/>
                </a:lnTo>
                <a:lnTo>
                  <a:pt x="335103" y="1983415"/>
                </a:lnTo>
                <a:lnTo>
                  <a:pt x="339627" y="1956385"/>
                </a:lnTo>
                <a:cubicBezTo>
                  <a:pt x="343437" y="1938099"/>
                  <a:pt x="347439" y="1919618"/>
                  <a:pt x="351249" y="1901330"/>
                </a:cubicBezTo>
                <a:cubicBezTo>
                  <a:pt x="353915" y="1887805"/>
                  <a:pt x="356201" y="1874469"/>
                  <a:pt x="359440" y="1861132"/>
                </a:cubicBezTo>
                <a:cubicBezTo>
                  <a:pt x="361965" y="1850750"/>
                  <a:pt x="363668" y="1840630"/>
                  <a:pt x="364317" y="1830762"/>
                </a:cubicBezTo>
                <a:lnTo>
                  <a:pt x="364317" y="1830761"/>
                </a:lnTo>
                <a:lnTo>
                  <a:pt x="362870" y="1801910"/>
                </a:lnTo>
                <a:lnTo>
                  <a:pt x="360397" y="1797098"/>
                </a:lnTo>
                <a:lnTo>
                  <a:pt x="359341" y="1788035"/>
                </a:lnTo>
                <a:cubicBezTo>
                  <a:pt x="354789" y="1774342"/>
                  <a:pt x="347082" y="1761188"/>
                  <a:pt x="335437" y="1748543"/>
                </a:cubicBezTo>
                <a:cubicBezTo>
                  <a:pt x="323531" y="1735684"/>
                  <a:pt x="315815" y="1721016"/>
                  <a:pt x="311981" y="1705180"/>
                </a:cubicBezTo>
                <a:lnTo>
                  <a:pt x="311814" y="1654815"/>
                </a:lnTo>
                <a:lnTo>
                  <a:pt x="314362" y="1647838"/>
                </a:lnTo>
                <a:cubicBezTo>
                  <a:pt x="315243" y="1645528"/>
                  <a:pt x="315814" y="1643385"/>
                  <a:pt x="315052" y="1641861"/>
                </a:cubicBezTo>
                <a:lnTo>
                  <a:pt x="315052" y="1641860"/>
                </a:lnTo>
                <a:lnTo>
                  <a:pt x="308337" y="1608972"/>
                </a:lnTo>
                <a:lnTo>
                  <a:pt x="308338" y="1608967"/>
                </a:lnTo>
                <a:lnTo>
                  <a:pt x="321364" y="1563197"/>
                </a:lnTo>
                <a:lnTo>
                  <a:pt x="327270" y="1548123"/>
                </a:lnTo>
                <a:lnTo>
                  <a:pt x="327690" y="1546330"/>
                </a:lnTo>
                <a:lnTo>
                  <a:pt x="329863" y="1540537"/>
                </a:lnTo>
                <a:lnTo>
                  <a:pt x="334484" y="1517275"/>
                </a:lnTo>
                <a:lnTo>
                  <a:pt x="334485" y="1517269"/>
                </a:lnTo>
                <a:cubicBezTo>
                  <a:pt x="335627" y="1498600"/>
                  <a:pt x="349725" y="1479549"/>
                  <a:pt x="360964" y="1462785"/>
                </a:cubicBezTo>
                <a:cubicBezTo>
                  <a:pt x="366751" y="1454140"/>
                  <a:pt x="372458" y="1445844"/>
                  <a:pt x="376969" y="1437203"/>
                </a:cubicBezTo>
                <a:lnTo>
                  <a:pt x="378247" y="1433200"/>
                </a:lnTo>
                <a:lnTo>
                  <a:pt x="381039" y="1428420"/>
                </a:lnTo>
                <a:lnTo>
                  <a:pt x="385799" y="1409552"/>
                </a:lnTo>
                <a:cubicBezTo>
                  <a:pt x="386468" y="1402869"/>
                  <a:pt x="386111" y="1395726"/>
                  <a:pt x="384396" y="1387915"/>
                </a:cubicBezTo>
                <a:lnTo>
                  <a:pt x="382691" y="1365022"/>
                </a:lnTo>
                <a:lnTo>
                  <a:pt x="390221" y="1339090"/>
                </a:lnTo>
                <a:lnTo>
                  <a:pt x="412401" y="1304664"/>
                </a:lnTo>
                <a:cubicBezTo>
                  <a:pt x="420784" y="1295711"/>
                  <a:pt x="425356" y="1286328"/>
                  <a:pt x="427237" y="1276231"/>
                </a:cubicBezTo>
                <a:lnTo>
                  <a:pt x="427237" y="1276230"/>
                </a:lnTo>
                <a:cubicBezTo>
                  <a:pt x="429119" y="1266133"/>
                  <a:pt x="428309" y="1255322"/>
                  <a:pt x="425928" y="1243511"/>
                </a:cubicBezTo>
                <a:cubicBezTo>
                  <a:pt x="420022" y="1213982"/>
                  <a:pt x="419640" y="1183311"/>
                  <a:pt x="416021" y="1153402"/>
                </a:cubicBezTo>
                <a:cubicBezTo>
                  <a:pt x="415259" y="1146923"/>
                  <a:pt x="412591" y="1138733"/>
                  <a:pt x="408019" y="1134921"/>
                </a:cubicBezTo>
                <a:cubicBezTo>
                  <a:pt x="351249" y="1088247"/>
                  <a:pt x="350677" y="1022523"/>
                  <a:pt x="348009" y="957751"/>
                </a:cubicBezTo>
                <a:lnTo>
                  <a:pt x="347247" y="839638"/>
                </a:lnTo>
                <a:lnTo>
                  <a:pt x="356201" y="800393"/>
                </a:lnTo>
                <a:cubicBezTo>
                  <a:pt x="368204" y="775818"/>
                  <a:pt x="383824" y="753149"/>
                  <a:pt x="396017" y="728762"/>
                </a:cubicBezTo>
                <a:cubicBezTo>
                  <a:pt x="400781" y="719620"/>
                  <a:pt x="400971" y="707808"/>
                  <a:pt x="401733" y="697139"/>
                </a:cubicBezTo>
                <a:close/>
                <a:moveTo>
                  <a:pt x="401733" y="519586"/>
                </a:moveTo>
                <a:lnTo>
                  <a:pt x="401733" y="519587"/>
                </a:lnTo>
                <a:lnTo>
                  <a:pt x="416855" y="579573"/>
                </a:lnTo>
                <a:lnTo>
                  <a:pt x="405544" y="641129"/>
                </a:lnTo>
                <a:lnTo>
                  <a:pt x="405543" y="641130"/>
                </a:lnTo>
                <a:cubicBezTo>
                  <a:pt x="402114" y="649227"/>
                  <a:pt x="401543" y="658514"/>
                  <a:pt x="401638" y="668134"/>
                </a:cubicBezTo>
                <a:lnTo>
                  <a:pt x="401638" y="668135"/>
                </a:lnTo>
                <a:lnTo>
                  <a:pt x="405543" y="641131"/>
                </a:lnTo>
                <a:lnTo>
                  <a:pt x="405544" y="641129"/>
                </a:lnTo>
                <a:lnTo>
                  <a:pt x="414887" y="610003"/>
                </a:lnTo>
                <a:lnTo>
                  <a:pt x="416855" y="579573"/>
                </a:lnTo>
                <a:lnTo>
                  <a:pt x="416855" y="579572"/>
                </a:lnTo>
                <a:cubicBezTo>
                  <a:pt x="415879" y="559449"/>
                  <a:pt x="410497" y="539589"/>
                  <a:pt x="401733" y="519586"/>
                </a:cubicBezTo>
                <a:close/>
                <a:moveTo>
                  <a:pt x="0" y="0"/>
                </a:moveTo>
                <a:lnTo>
                  <a:pt x="420949" y="0"/>
                </a:lnTo>
                <a:lnTo>
                  <a:pt x="432976" y="20461"/>
                </a:lnTo>
                <a:cubicBezTo>
                  <a:pt x="438406" y="27938"/>
                  <a:pt x="442585" y="33463"/>
                  <a:pt x="445520" y="38068"/>
                </a:cubicBezTo>
                <a:lnTo>
                  <a:pt x="450598" y="50155"/>
                </a:lnTo>
                <a:lnTo>
                  <a:pt x="448246" y="62921"/>
                </a:lnTo>
                <a:cubicBezTo>
                  <a:pt x="446228" y="67979"/>
                  <a:pt x="442978" y="74182"/>
                  <a:pt x="438500" y="82564"/>
                </a:cubicBezTo>
                <a:cubicBezTo>
                  <a:pt x="434118" y="90566"/>
                  <a:pt x="431452" y="100472"/>
                  <a:pt x="424974" y="106379"/>
                </a:cubicBezTo>
                <a:cubicBezTo>
                  <a:pt x="408496" y="121429"/>
                  <a:pt x="402257" y="138241"/>
                  <a:pt x="400733" y="155910"/>
                </a:cubicBezTo>
                <a:lnTo>
                  <a:pt x="400733" y="155911"/>
                </a:lnTo>
                <a:lnTo>
                  <a:pt x="404781" y="210585"/>
                </a:lnTo>
                <a:lnTo>
                  <a:pt x="404399" y="230399"/>
                </a:lnTo>
                <a:cubicBezTo>
                  <a:pt x="398399" y="242877"/>
                  <a:pt x="396447" y="254402"/>
                  <a:pt x="398042" y="265523"/>
                </a:cubicBezTo>
                <a:lnTo>
                  <a:pt x="398042" y="265524"/>
                </a:lnTo>
                <a:cubicBezTo>
                  <a:pt x="399638" y="276644"/>
                  <a:pt x="404781" y="287361"/>
                  <a:pt x="412973" y="298220"/>
                </a:cubicBezTo>
                <a:lnTo>
                  <a:pt x="427308" y="328367"/>
                </a:lnTo>
                <a:lnTo>
                  <a:pt x="417926" y="361084"/>
                </a:lnTo>
                <a:lnTo>
                  <a:pt x="417925" y="361085"/>
                </a:lnTo>
                <a:cubicBezTo>
                  <a:pt x="398494" y="385851"/>
                  <a:pt x="388302" y="411474"/>
                  <a:pt x="386040" y="437906"/>
                </a:cubicBezTo>
                <a:lnTo>
                  <a:pt x="386040" y="437907"/>
                </a:lnTo>
                <a:lnTo>
                  <a:pt x="388431" y="478157"/>
                </a:lnTo>
                <a:lnTo>
                  <a:pt x="401733" y="519585"/>
                </a:lnTo>
                <a:lnTo>
                  <a:pt x="386040" y="437907"/>
                </a:lnTo>
                <a:lnTo>
                  <a:pt x="395544" y="398872"/>
                </a:lnTo>
                <a:cubicBezTo>
                  <a:pt x="400804" y="386066"/>
                  <a:pt x="408210" y="373469"/>
                  <a:pt x="417925" y="361086"/>
                </a:cubicBezTo>
                <a:lnTo>
                  <a:pt x="417926" y="361084"/>
                </a:lnTo>
                <a:lnTo>
                  <a:pt x="426528" y="344511"/>
                </a:lnTo>
                <a:lnTo>
                  <a:pt x="427308" y="328367"/>
                </a:lnTo>
                <a:lnTo>
                  <a:pt x="427308" y="328366"/>
                </a:lnTo>
                <a:cubicBezTo>
                  <a:pt x="425642" y="317793"/>
                  <a:pt x="420022" y="307649"/>
                  <a:pt x="412973" y="298219"/>
                </a:cubicBezTo>
                <a:lnTo>
                  <a:pt x="398042" y="265523"/>
                </a:lnTo>
                <a:lnTo>
                  <a:pt x="404399" y="230400"/>
                </a:lnTo>
                <a:cubicBezTo>
                  <a:pt x="407067" y="224873"/>
                  <a:pt x="405733" y="217063"/>
                  <a:pt x="404781" y="210585"/>
                </a:cubicBezTo>
                <a:lnTo>
                  <a:pt x="404781" y="210584"/>
                </a:lnTo>
                <a:lnTo>
                  <a:pt x="400733" y="155911"/>
                </a:lnTo>
                <a:lnTo>
                  <a:pt x="407246" y="130163"/>
                </a:lnTo>
                <a:cubicBezTo>
                  <a:pt x="411056" y="121870"/>
                  <a:pt x="416735" y="113905"/>
                  <a:pt x="424974" y="106380"/>
                </a:cubicBezTo>
                <a:cubicBezTo>
                  <a:pt x="431452" y="100473"/>
                  <a:pt x="434118" y="90567"/>
                  <a:pt x="438500" y="82565"/>
                </a:cubicBezTo>
                <a:cubicBezTo>
                  <a:pt x="447455" y="65801"/>
                  <a:pt x="451503" y="57752"/>
                  <a:pt x="450598" y="50156"/>
                </a:cubicBezTo>
                <a:lnTo>
                  <a:pt x="450598" y="50155"/>
                </a:lnTo>
                <a:cubicBezTo>
                  <a:pt x="449693" y="42558"/>
                  <a:pt x="443835" y="35415"/>
                  <a:pt x="432976" y="20460"/>
                </a:cubicBezTo>
                <a:lnTo>
                  <a:pt x="420949" y="0"/>
                </a:lnTo>
                <a:lnTo>
                  <a:pt x="4543952" y="0"/>
                </a:lnTo>
                <a:lnTo>
                  <a:pt x="4543952" y="3333748"/>
                </a:lnTo>
                <a:lnTo>
                  <a:pt x="284400" y="3333748"/>
                </a:lnTo>
                <a:lnTo>
                  <a:pt x="112147" y="3333748"/>
                </a:lnTo>
                <a:lnTo>
                  <a:pt x="102447" y="3291263"/>
                </a:lnTo>
                <a:cubicBezTo>
                  <a:pt x="96923" y="3268782"/>
                  <a:pt x="87016" y="3247066"/>
                  <a:pt x="83396" y="3224205"/>
                </a:cubicBezTo>
                <a:cubicBezTo>
                  <a:pt x="74824" y="3169911"/>
                  <a:pt x="68728" y="3115235"/>
                  <a:pt x="61870" y="3060559"/>
                </a:cubicBezTo>
                <a:cubicBezTo>
                  <a:pt x="54821" y="3004171"/>
                  <a:pt x="47391" y="2947972"/>
                  <a:pt x="41105" y="2891580"/>
                </a:cubicBezTo>
                <a:cubicBezTo>
                  <a:pt x="37865" y="2860719"/>
                  <a:pt x="37295" y="2829666"/>
                  <a:pt x="34247" y="2798805"/>
                </a:cubicBezTo>
                <a:cubicBezTo>
                  <a:pt x="31579" y="2771752"/>
                  <a:pt x="26626" y="2744891"/>
                  <a:pt x="23386" y="2717840"/>
                </a:cubicBezTo>
                <a:cubicBezTo>
                  <a:pt x="20720" y="2694407"/>
                  <a:pt x="19196" y="2670784"/>
                  <a:pt x="16528" y="2647352"/>
                </a:cubicBezTo>
                <a:cubicBezTo>
                  <a:pt x="12148" y="2609822"/>
                  <a:pt x="7194" y="2572483"/>
                  <a:pt x="2622" y="2535144"/>
                </a:cubicBezTo>
                <a:lnTo>
                  <a:pt x="0" y="2517516"/>
                </a:lnTo>
                <a:lnTo>
                  <a:pt x="0" y="2476684"/>
                </a:lnTo>
                <a:lnTo>
                  <a:pt x="3670" y="2433342"/>
                </a:lnTo>
                <a:lnTo>
                  <a:pt x="0" y="2388258"/>
                </a:lnTo>
                <a:lnTo>
                  <a:pt x="0" y="2362148"/>
                </a:lnTo>
                <a:lnTo>
                  <a:pt x="1098" y="2340065"/>
                </a:lnTo>
                <a:cubicBezTo>
                  <a:pt x="7576" y="2315108"/>
                  <a:pt x="16720" y="2290916"/>
                  <a:pt x="24720" y="2266339"/>
                </a:cubicBezTo>
                <a:cubicBezTo>
                  <a:pt x="25672" y="2263671"/>
                  <a:pt x="25864" y="2260433"/>
                  <a:pt x="26434" y="2257577"/>
                </a:cubicBezTo>
                <a:cubicBezTo>
                  <a:pt x="29675" y="2241382"/>
                  <a:pt x="32913" y="2225381"/>
                  <a:pt x="35771" y="2209187"/>
                </a:cubicBezTo>
                <a:cubicBezTo>
                  <a:pt x="37295" y="2200425"/>
                  <a:pt x="37485" y="2191470"/>
                  <a:pt x="38819" y="2182706"/>
                </a:cubicBezTo>
                <a:cubicBezTo>
                  <a:pt x="44153" y="2148797"/>
                  <a:pt x="35199" y="2111458"/>
                  <a:pt x="58250" y="2082119"/>
                </a:cubicBezTo>
                <a:cubicBezTo>
                  <a:pt x="73110" y="2063068"/>
                  <a:pt x="69680" y="2044589"/>
                  <a:pt x="67394" y="2024207"/>
                </a:cubicBezTo>
                <a:cubicBezTo>
                  <a:pt x="65680" y="2008774"/>
                  <a:pt x="66252" y="1992962"/>
                  <a:pt x="66060" y="1977341"/>
                </a:cubicBezTo>
                <a:cubicBezTo>
                  <a:pt x="65490" y="1949908"/>
                  <a:pt x="65298" y="1922475"/>
                  <a:pt x="64346" y="1895042"/>
                </a:cubicBezTo>
                <a:cubicBezTo>
                  <a:pt x="63966" y="1886278"/>
                  <a:pt x="59202" y="1877326"/>
                  <a:pt x="59964" y="1868752"/>
                </a:cubicBezTo>
                <a:cubicBezTo>
                  <a:pt x="63584" y="1829126"/>
                  <a:pt x="69300" y="1789501"/>
                  <a:pt x="72538" y="1749876"/>
                </a:cubicBezTo>
                <a:cubicBezTo>
                  <a:pt x="74442" y="1727397"/>
                  <a:pt x="70824" y="1704344"/>
                  <a:pt x="73490" y="1682055"/>
                </a:cubicBezTo>
                <a:cubicBezTo>
                  <a:pt x="76538" y="1656338"/>
                  <a:pt x="84348" y="1631192"/>
                  <a:pt x="89113" y="1605663"/>
                </a:cubicBezTo>
                <a:cubicBezTo>
                  <a:pt x="90445" y="1598614"/>
                  <a:pt x="88731" y="1590804"/>
                  <a:pt x="88351" y="1583374"/>
                </a:cubicBezTo>
                <a:cubicBezTo>
                  <a:pt x="87968" y="1574992"/>
                  <a:pt x="87206" y="1566799"/>
                  <a:pt x="87016" y="1558417"/>
                </a:cubicBezTo>
                <a:cubicBezTo>
                  <a:pt x="86634" y="1532888"/>
                  <a:pt x="87206" y="1507361"/>
                  <a:pt x="85872" y="1481833"/>
                </a:cubicBezTo>
                <a:cubicBezTo>
                  <a:pt x="85110" y="1466212"/>
                  <a:pt x="77300" y="1449829"/>
                  <a:pt x="80158" y="1435349"/>
                </a:cubicBezTo>
                <a:cubicBezTo>
                  <a:pt x="85682" y="1405822"/>
                  <a:pt x="73300" y="1376293"/>
                  <a:pt x="83586" y="1346766"/>
                </a:cubicBezTo>
                <a:cubicBezTo>
                  <a:pt x="86634" y="1337620"/>
                  <a:pt x="79014" y="1325047"/>
                  <a:pt x="78634" y="1313997"/>
                </a:cubicBezTo>
                <a:cubicBezTo>
                  <a:pt x="77682" y="1286374"/>
                  <a:pt x="77872" y="1258751"/>
                  <a:pt x="78062" y="1231128"/>
                </a:cubicBezTo>
                <a:cubicBezTo>
                  <a:pt x="78252" y="1206361"/>
                  <a:pt x="75586" y="1180642"/>
                  <a:pt x="80920" y="1156830"/>
                </a:cubicBezTo>
                <a:cubicBezTo>
                  <a:pt x="86634" y="1131873"/>
                  <a:pt x="85872" y="1109394"/>
                  <a:pt x="79396" y="1085199"/>
                </a:cubicBezTo>
                <a:cubicBezTo>
                  <a:pt x="75014" y="1068625"/>
                  <a:pt x="74442" y="1051098"/>
                  <a:pt x="73110" y="1033954"/>
                </a:cubicBezTo>
                <a:cubicBezTo>
                  <a:pt x="71586" y="1015475"/>
                  <a:pt x="75586" y="995090"/>
                  <a:pt x="69300" y="978326"/>
                </a:cubicBezTo>
                <a:cubicBezTo>
                  <a:pt x="50629" y="928412"/>
                  <a:pt x="46629" y="877166"/>
                  <a:pt x="46629" y="824969"/>
                </a:cubicBezTo>
                <a:cubicBezTo>
                  <a:pt x="46629" y="815442"/>
                  <a:pt x="49295" y="805726"/>
                  <a:pt x="52153" y="796584"/>
                </a:cubicBezTo>
                <a:cubicBezTo>
                  <a:pt x="69300" y="743240"/>
                  <a:pt x="67776" y="689708"/>
                  <a:pt x="57297" y="635414"/>
                </a:cubicBezTo>
                <a:cubicBezTo>
                  <a:pt x="55011" y="624174"/>
                  <a:pt x="54629" y="611601"/>
                  <a:pt x="56915" y="600361"/>
                </a:cubicBezTo>
                <a:cubicBezTo>
                  <a:pt x="63584" y="568736"/>
                  <a:pt x="74634" y="538065"/>
                  <a:pt x="79396" y="506250"/>
                </a:cubicBezTo>
                <a:cubicBezTo>
                  <a:pt x="87206" y="453672"/>
                  <a:pt x="60918" y="408141"/>
                  <a:pt x="43771" y="361085"/>
                </a:cubicBezTo>
                <a:cubicBezTo>
                  <a:pt x="31627" y="327508"/>
                  <a:pt x="8016" y="297682"/>
                  <a:pt x="426" y="262524"/>
                </a:cubicBezTo>
                <a:lnTo>
                  <a:pt x="0" y="249644"/>
                </a:lnTo>
                <a:close/>
              </a:path>
            </a:pathLst>
          </a:custGeom>
          <a:extLst>
            <a:ext uri="{909E8E84-426E-40DD-AFC4-6F175D3DCCD1}">
              <a14:hiddenFill xmlns:a14="http://schemas.microsoft.com/office/drawing/2010/main">
                <a:solidFill>
                  <a:srgbClr val="FFFFFF"/>
                </a:solidFill>
              </a14:hiddenFill>
            </a:ext>
          </a:extLst>
        </p:spPr>
      </p:pic>
      <p:pic>
        <p:nvPicPr>
          <p:cNvPr id="11" name="Picture 10" descr="A stack of paper money&#10;&#10;Description automatically generated with low confidence">
            <a:extLst>
              <a:ext uri="{FF2B5EF4-FFF2-40B4-BE49-F238E27FC236}">
                <a16:creationId xmlns:a16="http://schemas.microsoft.com/office/drawing/2014/main" id="{AF541547-03A1-0664-0FF0-592CA9A9DE1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057357" y="249761"/>
            <a:ext cx="3744975" cy="2495090"/>
          </a:xfrm>
          <a:prstGeom prst="rect">
            <a:avLst/>
          </a:prstGeom>
        </p:spPr>
      </p:pic>
      <p:grpSp>
        <p:nvGrpSpPr>
          <p:cNvPr id="116745" name="Group 116744">
            <a:extLst>
              <a:ext uri="{FF2B5EF4-FFF2-40B4-BE49-F238E27FC236}">
                <a16:creationId xmlns:a16="http://schemas.microsoft.com/office/drawing/2014/main" id="{5FA2CA5F-1362-4803-A687-3BE653703D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874716" cy="6858001"/>
            <a:chOff x="4816532" y="-1"/>
            <a:chExt cx="874716" cy="6858001"/>
          </a:xfrm>
        </p:grpSpPr>
        <p:sp>
          <p:nvSpPr>
            <p:cNvPr id="116746" name="Freeform: Shape 116745">
              <a:extLst>
                <a:ext uri="{FF2B5EF4-FFF2-40B4-BE49-F238E27FC236}">
                  <a16:creationId xmlns:a16="http://schemas.microsoft.com/office/drawing/2014/main" id="{C41F7F0E-65F7-4AFA-953C-4A6425C006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824889"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6747" name="Freeform: Shape 116746">
              <a:extLst>
                <a:ext uri="{FF2B5EF4-FFF2-40B4-BE49-F238E27FC236}">
                  <a16:creationId xmlns:a16="http://schemas.microsoft.com/office/drawing/2014/main" id="{1FE18D52-98BA-4BFC-BC5A-4FB8A15F0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824889"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pSp>
    </p:spTree>
    <p:extLst>
      <p:ext uri="{BB962C8B-B14F-4D97-AF65-F5344CB8AC3E}">
        <p14:creationId xmlns:p14="http://schemas.microsoft.com/office/powerpoint/2010/main" val="463046924"/>
      </p:ext>
    </p:extLst>
  </p:cSld>
  <p:clrMapOvr>
    <a:masterClrMapping/>
  </p:clrMapOvr>
  <p:transition spd="slow">
    <p:pull/>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E0BBB-40EF-FB32-0D2D-F57949CA1A8D}"/>
              </a:ext>
            </a:extLst>
          </p:cNvPr>
          <p:cNvSpPr>
            <a:spLocks noGrp="1"/>
          </p:cNvSpPr>
          <p:nvPr>
            <p:ph type="sldNum" sz="quarter" idx="11"/>
          </p:nvPr>
        </p:nvSpPr>
        <p:spPr/>
        <p:txBody>
          <a:bodyPr/>
          <a:lstStyle/>
          <a:p>
            <a:fld id="{383B7B7A-CDDA-7C44-B1B0-1F1E45567B3B}" type="slidenum">
              <a:rPr lang="en-US" smtClean="0"/>
              <a:pPr/>
              <a:t>99</a:t>
            </a:fld>
            <a:endParaRPr lang="en-US"/>
          </a:p>
        </p:txBody>
      </p:sp>
      <p:graphicFrame>
        <p:nvGraphicFramePr>
          <p:cNvPr id="3" name="Content Placeholder 2">
            <a:extLst>
              <a:ext uri="{FF2B5EF4-FFF2-40B4-BE49-F238E27FC236}">
                <a16:creationId xmlns:a16="http://schemas.microsoft.com/office/drawing/2014/main" id="{32CEF7AF-A29C-2B5A-895C-4C8BFA8255AC}"/>
              </a:ext>
            </a:extLst>
          </p:cNvPr>
          <p:cNvGraphicFramePr>
            <a:graphicFrameLocks/>
          </p:cNvGraphicFramePr>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92156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22.PNG&quot;/&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G:\SHARED\Realtor CE Classes\Online CE class 9-15-14\Online CE class html\data\asimages\{5767656C-DD46-413D-8E5A-4594D6E249FB}_22.png&quot;/&gt;&lt;left val=&quot;12&quot;/&gt;&lt;top val=&quot;44&quot;/&gt;&lt;width val=&quot;685&quot;/&gt;&lt;height val=&quot;43&quot;/&gt;&lt;hasText val=&quot;1&quot;/&gt;&lt;/Image&gt;&lt;/ThreeDShapeInfo&gt;"/>
  <p:tag name="PRESENTER_SHAPETEXTINFO" val="&lt;ShapeTextInfo&gt;&lt;TableIndex row=&quot;-1&quot; col=&quot;-1&quot;&gt;&lt;linesCount val=&quot;1&quot;/&gt;&lt;lineCharCount val=&quot;66&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F6469DE7-F3ED-4677-B8BB-4078BD40C84A}&quot;/&gt;&lt;isInvalidForFieldText val=&quot;0&quot;/&gt;&lt;Image&gt;&lt;filename val=&quot;G:\SHARED\Realtor CE Classes\Online CE class 9-15-14\Online CE class html\data\asimages\{F6469DE7-F3ED-4677-B8BB-4078BD40C84A}_22.png&quot;/&gt;&lt;left val=&quot;362&quot;/&gt;&lt;top val=&quot;78&quot;/&gt;&lt;width val=&quot;307&quot;/&gt;&lt;height val=&quot;381&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1B87BB3D-315D-40FD-8BF7-3B5AF2D97D01}&quot;/&gt;&lt;isInvalidForFieldText val=&quot;0&quot;/&gt;&lt;Image&gt;&lt;filename val=&quot;G:\SHARED\Realtor CE Classes\Online CE class 9-15-14\Online CE class html\data\asimages\{1B87BB3D-315D-40FD-8BF7-3B5AF2D97D01}_25.png&quot;/&gt;&lt;left val=&quot;186&quot;/&gt;&lt;top val=&quot;225&quot;/&gt;&lt;width val=&quot;322&quot;/&gt;&lt;height val=&quot;359&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duy\AppData\Local\Temp\~CaC5B7\data\asimages\{A592AEED-481A-45A9-8FB6-57229E09A19A}_146.png&quot;/&gt;&lt;left val=&quot;21&quot;/&gt;&lt;top val=&quot;88&quot;/&gt;&lt;width val=&quot;676&quot;/&gt;&lt;height val=&quot;360&quot;/&gt;&lt;hasText val=&quot;1&quot;/&gt;&lt;/Image&gt;&lt;/ThreeDShapeInfo&gt;"/>
  <p:tag name="PRESENTER_SHAPETEXTINFO" val="&lt;ShapeTextInfo&gt;&lt;TableIndex row=&quot;-1&quot; col=&quot;-1&quot;&gt;&lt;linesCount val=&quot;7&quot;/&gt;&lt;lineCharCount val=&quot;64&quot;/&gt;&lt;lineCharCount val=&quot;25&quot;/&gt;&lt;lineCharCount val=&quot;22&quot;/&gt;&lt;lineCharCount val=&quot;17&quot;/&gt;&lt;lineCharCount val=&quot;55&quot;/&gt;&lt;lineCharCount val=&quot;56&quot;/&gt;&lt;lineCharCount val=&quot;19&quot;/&gt;&lt;/TableIndex&gt;&lt;/ShapeTextInfo&gt;"/>
</p:tagLst>
</file>

<file path=ppt/theme/_rels/theme3.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Heart of it All Deck">
  <a:themeElements>
    <a:clrScheme name="HOIA">
      <a:dk1>
        <a:srgbClr val="2A2F36"/>
      </a:dk1>
      <a:lt1>
        <a:srgbClr val="FFFFFF"/>
      </a:lt1>
      <a:dk2>
        <a:srgbClr val="2A2F36"/>
      </a:dk2>
      <a:lt2>
        <a:srgbClr val="FAFAFA"/>
      </a:lt2>
      <a:accent1>
        <a:srgbClr val="0E3F75"/>
      </a:accent1>
      <a:accent2>
        <a:srgbClr val="C12637"/>
      </a:accent2>
      <a:accent3>
        <a:srgbClr val="0098D3"/>
      </a:accent3>
      <a:accent4>
        <a:srgbClr val="BBD36F"/>
      </a:accent4>
      <a:accent5>
        <a:srgbClr val="EBA70E"/>
      </a:accent5>
      <a:accent6>
        <a:srgbClr val="69C2C6"/>
      </a:accent6>
      <a:hlink>
        <a:srgbClr val="0098D3"/>
      </a:hlink>
      <a:folHlink>
        <a:srgbClr val="B0B3AF"/>
      </a:folHlink>
    </a:clrScheme>
    <a:fontScheme name="HOIA">
      <a:majorFont>
        <a:latin typeface="Source Sans 3 SemiBold"/>
        <a:ea typeface=""/>
        <a:cs typeface=""/>
      </a:majorFont>
      <a:minorFont>
        <a:latin typeface="Source Sans 3"/>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2.xml><?xml version="1.0" encoding="utf-8"?>
<a:theme xmlns:a="http://schemas.openxmlformats.org/drawingml/2006/main" name="Opening and Closing Slides">
  <a:themeElements>
    <a:clrScheme name="Custom 1">
      <a:dk1>
        <a:sysClr val="windowText" lastClr="000000"/>
      </a:dk1>
      <a:lt1>
        <a:sysClr val="window" lastClr="FFFFFF"/>
      </a:lt1>
      <a:dk2>
        <a:srgbClr val="44546A"/>
      </a:dk2>
      <a:lt2>
        <a:srgbClr val="E7E6E6"/>
      </a:lt2>
      <a:accent1>
        <a:srgbClr val="FF000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NEW OHFA Colors">
      <a:dk1>
        <a:srgbClr val="005185"/>
      </a:dk1>
      <a:lt1>
        <a:sysClr val="window" lastClr="FFFFFF"/>
      </a:lt1>
      <a:dk2>
        <a:srgbClr val="005185"/>
      </a:dk2>
      <a:lt2>
        <a:srgbClr val="DDDDDD"/>
      </a:lt2>
      <a:accent1>
        <a:srgbClr val="005185"/>
      </a:accent1>
      <a:accent2>
        <a:srgbClr val="56AA80"/>
      </a:accent2>
      <a:accent3>
        <a:srgbClr val="A8DCDC"/>
      </a:accent3>
      <a:accent4>
        <a:srgbClr val="C4CC8F"/>
      </a:accent4>
      <a:accent5>
        <a:srgbClr val="7F7F7F"/>
      </a:accent5>
      <a:accent6>
        <a:srgbClr val="D8D8D8"/>
      </a:accent6>
      <a:hlink>
        <a:srgbClr val="56AA80"/>
      </a:hlink>
      <a:folHlink>
        <a:srgbClr val="C4CC8F"/>
      </a:folHlink>
    </a:clrScheme>
    <a:fontScheme name="Custom 2">
      <a:majorFont>
        <a:latin typeface="Century Gothic"/>
        <a:ea typeface=""/>
        <a:cs typeface=""/>
      </a:majorFont>
      <a:minorFont>
        <a:latin typeface="Franklin Gothic Book"/>
        <a:ea typeface=""/>
        <a:cs typeface=""/>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C502BABFE77540BAD554B701DC8A6D" ma:contentTypeVersion="10" ma:contentTypeDescription="Create a new document." ma:contentTypeScope="" ma:versionID="04602c6cd3537a2e5e2496d6b0bafcea">
  <xsd:schema xmlns:xsd="http://www.w3.org/2001/XMLSchema" xmlns:xs="http://www.w3.org/2001/XMLSchema" xmlns:p="http://schemas.microsoft.com/office/2006/metadata/properties" xmlns:ns2="f2747ae2-a841-44b8-9de1-3c7bc52c7f24" xmlns:ns3="1456360c-bef9-46f5-b977-0e72ad0f0a3e" targetNamespace="http://schemas.microsoft.com/office/2006/metadata/properties" ma:root="true" ma:fieldsID="e5a359746312e8353e7410dd2ccf3789" ns2:_="" ns3:_="">
    <xsd:import namespace="f2747ae2-a841-44b8-9de1-3c7bc52c7f24"/>
    <xsd:import namespace="1456360c-bef9-46f5-b977-0e72ad0f0a3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47ae2-a841-44b8-9de1-3c7bc52c7f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234c9c0-dc82-4bd3-8448-fd5c6ce0fb75"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456360c-bef9-46f5-b977-0e72ad0f0a3e"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37c48c4-e548-497a-9de5-8480d556e95f}" ma:internalName="TaxCatchAll" ma:showField="CatchAllData" ma:web="1456360c-bef9-46f5-b977-0e72ad0f0a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456360c-bef9-46f5-b977-0e72ad0f0a3e" xsi:nil="true"/>
    <lcf76f155ced4ddcb4097134ff3c332f xmlns="f2747ae2-a841-44b8-9de1-3c7bc52c7f2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853E1D9-8F7E-40BB-9B58-1FC041049308}">
  <ds:schemaRefs>
    <ds:schemaRef ds:uri="1456360c-bef9-46f5-b977-0e72ad0f0a3e"/>
    <ds:schemaRef ds:uri="f2747ae2-a841-44b8-9de1-3c7bc52c7f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5F7962D-14BC-456C-971E-190597DEE151}">
  <ds:schemaRefs>
    <ds:schemaRef ds:uri="http://schemas.microsoft.com/sharepoint/v3/contenttype/forms"/>
  </ds:schemaRefs>
</ds:datastoreItem>
</file>

<file path=customXml/itemProps3.xml><?xml version="1.0" encoding="utf-8"?>
<ds:datastoreItem xmlns:ds="http://schemas.openxmlformats.org/officeDocument/2006/customXml" ds:itemID="{4DB78C98-FE6C-431E-B9CB-9E06A5A38945}">
  <ds:schemaRefs>
    <ds:schemaRef ds:uri="1456360c-bef9-46f5-b977-0e72ad0f0a3e"/>
    <ds:schemaRef ds:uri="f2747ae2-a841-44b8-9de1-3c7bc52c7f2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3621</Words>
  <Application>Microsoft Office PowerPoint</Application>
  <PresentationFormat>Widescreen</PresentationFormat>
  <Paragraphs>565</Paragraphs>
  <Slides>137</Slides>
  <Notes>2</Notes>
  <HiddenSlides>0</HiddenSlides>
  <MMClips>20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137</vt:i4>
      </vt:variant>
    </vt:vector>
  </HeadingPairs>
  <TitlesOfParts>
    <vt:vector size="154" baseType="lpstr">
      <vt:lpstr>Source Sans Pro</vt:lpstr>
      <vt:lpstr>Arial</vt:lpstr>
      <vt:lpstr>Open Sans</vt:lpstr>
      <vt:lpstr>MS PGothic</vt:lpstr>
      <vt:lpstr>Source Sans 3</vt:lpstr>
      <vt:lpstr>Source Sans Pro SemiBold</vt:lpstr>
      <vt:lpstr>Calibri</vt:lpstr>
      <vt:lpstr>Source Sans 3 SemiBold</vt:lpstr>
      <vt:lpstr>Aptos</vt:lpstr>
      <vt:lpstr>Franklin Gothic Book</vt:lpstr>
      <vt:lpstr>Aptos Display</vt:lpstr>
      <vt:lpstr>Source Sans Pro SemiBold</vt:lpstr>
      <vt:lpstr>Century Gothic</vt:lpstr>
      <vt:lpstr>Heart of it All Deck</vt:lpstr>
      <vt:lpstr>Opening and Closing Slides</vt:lpstr>
      <vt:lpstr>3_Office Theme</vt:lpstr>
      <vt:lpstr>office theme</vt:lpstr>
      <vt:lpstr>PowerPoint Presentation</vt:lpstr>
      <vt:lpstr>PowerPoint Presentation</vt:lpstr>
      <vt:lpstr>PowerPoint Presentation</vt:lpstr>
      <vt:lpstr>PowerPoint Presentation</vt:lpstr>
      <vt:lpstr>History of Fair Housing and Civil Rights</vt:lpstr>
      <vt:lpstr>PowerPoint Presentation</vt:lpstr>
      <vt:lpstr>1857-Dred Scott v. Sanford</vt:lpstr>
      <vt:lpstr>1863-Emancipation Proclamation Presidential proclamation that freed the slaves.  </vt:lpstr>
      <vt:lpstr>PowerPoint Presentation</vt:lpstr>
      <vt:lpstr>PowerPoint Presentation</vt:lpstr>
      <vt:lpstr>1882-Chinese exclusion act </vt:lpstr>
      <vt:lpstr>PowerPoint Presentation</vt:lpstr>
      <vt:lpstr>PowerPoint Presentation</vt:lpstr>
      <vt:lpstr>1896 Plessy v. Ferguson</vt:lpstr>
      <vt:lpstr>PowerPoint Presentation</vt:lpstr>
      <vt:lpstr>PowerPoint Presentation</vt:lpstr>
      <vt:lpstr>PowerPoint Presentation</vt:lpstr>
      <vt:lpstr>1942 Japanese internment camps</vt:lpstr>
      <vt:lpstr>1942 Japanese internment camps</vt:lpstr>
      <vt:lpstr>PowerPoint Presentation</vt:lpstr>
      <vt:lpstr>PowerPoint Presentation</vt:lpstr>
      <vt:lpstr>PowerPoint Presentation</vt:lpstr>
      <vt:lpstr>PowerPoint Presentation</vt:lpstr>
      <vt:lpstr>PowerPoint Presentation</vt:lpstr>
      <vt:lpstr>1954-Brown v. Board of Education</vt:lpstr>
      <vt:lpstr>PowerPoint Presentation</vt:lpstr>
      <vt:lpstr>1955-Rosa Parks</vt:lpstr>
      <vt:lpstr>1957-Little Rock 9</vt:lpstr>
      <vt:lpstr>1960-Sit-ins</vt:lpstr>
      <vt:lpstr>1960-Sit-ins</vt:lpstr>
      <vt:lpstr>1961-Freedom Rides</vt:lpstr>
      <vt:lpstr>1961-Freedom rides</vt:lpstr>
      <vt:lpstr>1963-16th Street church bombing</vt:lpstr>
      <vt:lpstr>1963-16th Street church bombing</vt:lpstr>
      <vt:lpstr>PowerPoint Presentation</vt:lpstr>
      <vt:lpstr>PowerPoint Presentation</vt:lpstr>
      <vt:lpstr>1965-Voters rights-Selma, Alabama</vt:lpstr>
      <vt:lpstr>John lewis</vt:lpstr>
      <vt:lpstr>PowerPoint Presentation</vt:lpstr>
      <vt:lpstr>Memphis Sanitation Worker Strike-1968</vt:lpstr>
      <vt:lpstr>Assassination of MLK-1968</vt:lpstr>
      <vt:lpstr>Fair Housing Act-1968  </vt:lpstr>
      <vt:lpstr>Two additional protected classes in ohio</vt:lpstr>
      <vt:lpstr>PowerPoint Presentation</vt:lpstr>
      <vt:lpstr>PowerPoint Presentation</vt:lpstr>
      <vt:lpstr>PowerPoint Presentation</vt:lpstr>
      <vt:lpstr>1990-Americans with disabilities act</vt:lpstr>
      <vt:lpstr>1937 Redlining map</vt:lpstr>
      <vt:lpstr>Redlining 1934-1968</vt:lpstr>
      <vt:lpstr>Redlining-City National Bank-2023</vt:lpstr>
      <vt:lpstr>Case Studies</vt:lpstr>
      <vt:lpstr>PowerPoint Presentation</vt:lpstr>
      <vt:lpstr>PowerPoint Presentation</vt:lpstr>
      <vt:lpstr>2022-Fair Housing Testing Settlement </vt:lpstr>
      <vt:lpstr>United States v. Rupp, et al. (E.D. Mo.), 2021</vt:lpstr>
      <vt:lpstr>Diving into the details...</vt:lpstr>
      <vt:lpstr>Examples</vt:lpstr>
      <vt:lpstr>Examples</vt:lpstr>
      <vt:lpstr>Pave initiative to advance property appraisal and valuation equity </vt:lpstr>
      <vt:lpstr>Bailey v. Santander bank (2023)</vt:lpstr>
      <vt:lpstr>Bailey v. Santander bank (2023)</vt:lpstr>
      <vt:lpstr>Low appraisal valuation </vt:lpstr>
      <vt:lpstr>Low appraisal valuation </vt:lpstr>
      <vt:lpstr>Low appraisal valuation </vt:lpstr>
      <vt:lpstr>PowerPoint Presentation</vt:lpstr>
      <vt:lpstr>PowerPoint Presentation</vt:lpstr>
      <vt:lpstr>PowerPoint Presentation</vt:lpstr>
      <vt:lpstr>PowerPoint Presentation</vt:lpstr>
      <vt:lpstr>What is a service/support/companion animal?</vt:lpstr>
      <vt:lpstr>Readily Apparent Disability </vt:lpstr>
      <vt:lpstr>Readily Apparent Disability </vt:lpstr>
      <vt:lpstr>Non-observable disability </vt:lpstr>
      <vt:lpstr>Document requests </vt:lpstr>
      <vt:lpstr>Document requests </vt:lpstr>
      <vt:lpstr>Documents from the internet</vt:lpstr>
      <vt:lpstr>What animals are allowed?</vt:lpstr>
      <vt:lpstr>What animals are allowed?</vt:lpstr>
      <vt:lpstr>Additional Items</vt:lpstr>
      <vt:lpstr>Additional Items</vt:lpstr>
      <vt:lpstr>PowerPoint Presentation</vt:lpstr>
      <vt:lpstr>Senior exemption</vt:lpstr>
      <vt:lpstr>Case Studies</vt:lpstr>
      <vt:lpstr>Kennedy v. Zanesville (2008) (Ohio) $10.8 Million</vt:lpstr>
      <vt:lpstr>PowerPoint Presentation</vt:lpstr>
      <vt:lpstr>Fair housing advertising</vt:lpstr>
      <vt:lpstr>PowerPoint Presentation</vt:lpstr>
      <vt:lpstr>United states v. meta (2022)</vt:lpstr>
      <vt:lpstr>Exemptions from fair housing laws </vt:lpstr>
      <vt:lpstr>Filing a complaint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Important Items to Know about OHFA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Blanton, Susanna</dc:creator>
  <cp:lastModifiedBy>Duy, Jonathan</cp:lastModifiedBy>
  <cp:revision>11</cp:revision>
  <cp:lastPrinted>2023-06-01T12:39:21Z</cp:lastPrinted>
  <dcterms:created xsi:type="dcterms:W3CDTF">2019-10-25T18:01:05Z</dcterms:created>
  <dcterms:modified xsi:type="dcterms:W3CDTF">2025-09-26T18:47:06Z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0x010100A6C502BABFE77540BAD554B701DC8A6D</vt:lpwstr>
  </property>
</Properties>
</file>